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328" r:id="rId2"/>
    <p:sldId id="333" r:id="rId3"/>
    <p:sldId id="318" r:id="rId4"/>
    <p:sldId id="326" r:id="rId5"/>
    <p:sldId id="330" r:id="rId6"/>
    <p:sldId id="327" r:id="rId7"/>
    <p:sldId id="320" r:id="rId8"/>
    <p:sldId id="331" r:id="rId9"/>
    <p:sldId id="300" r:id="rId10"/>
    <p:sldId id="312" r:id="rId11"/>
    <p:sldId id="329" r:id="rId12"/>
    <p:sldId id="313" r:id="rId13"/>
    <p:sldId id="321" r:id="rId14"/>
    <p:sldId id="314" r:id="rId15"/>
    <p:sldId id="317" r:id="rId16"/>
    <p:sldId id="315" r:id="rId17"/>
    <p:sldId id="316" r:id="rId18"/>
    <p:sldId id="322" r:id="rId19"/>
    <p:sldId id="325" r:id="rId20"/>
    <p:sldId id="323" r:id="rId21"/>
    <p:sldId id="332" r:id="rId22"/>
    <p:sldId id="336" r:id="rId23"/>
    <p:sldId id="324" r:id="rId24"/>
    <p:sldId id="335" r:id="rId25"/>
    <p:sldId id="337" r:id="rId26"/>
    <p:sldId id="338" r:id="rId27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686AA1-0846-7944-A80F-39438F77FE7E}" type="doc">
      <dgm:prSet loTypeId="urn:microsoft.com/office/officeart/2005/8/layout/process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1B0476-730C-0248-ACD1-BC98B7CA2576}">
      <dgm:prSet phldrT="[Text]" custT="1"/>
      <dgm:spPr>
        <a:xfrm rot="10800000">
          <a:off x="0" y="1104"/>
          <a:ext cx="7971099" cy="896291"/>
        </a:xfrm>
        <a:prstGeom prst="upArrowCallout">
          <a:avLst/>
        </a:prstGeom>
        <a:solidFill>
          <a:srgbClr val="33339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sz="2800" noProof="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Strategie vzdělávací politiky ČR do roku 2020</a:t>
          </a:r>
          <a:endParaRPr lang="cs-CZ" sz="2800" noProof="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51C6A481-655D-5348-9334-5B97372E20C9}" type="parTrans" cxnId="{C4177884-22DF-5043-A06D-B4F2C2B40395}">
      <dgm:prSet/>
      <dgm:spPr/>
      <dgm:t>
        <a:bodyPr/>
        <a:lstStyle/>
        <a:p>
          <a:endParaRPr lang="en-US"/>
        </a:p>
      </dgm:t>
    </dgm:pt>
    <dgm:pt modelId="{A09CFD43-5A6C-FC40-A4C0-C6175DDE0F58}" type="sibTrans" cxnId="{C4177884-22DF-5043-A06D-B4F2C2B40395}">
      <dgm:prSet/>
      <dgm:spPr/>
      <dgm:t>
        <a:bodyPr/>
        <a:lstStyle/>
        <a:p>
          <a:endParaRPr lang="en-US"/>
        </a:p>
      </dgm:t>
    </dgm:pt>
    <dgm:pt modelId="{3209B121-3CB5-864F-92F6-2A88098D5FC5}">
      <dgm:prSet phldrT="[Text]" custT="1"/>
      <dgm:spPr>
        <a:xfrm rot="10800000">
          <a:off x="73812" y="889528"/>
          <a:ext cx="7823474" cy="891104"/>
        </a:xfrm>
        <a:prstGeom prst="upArrowCallout">
          <a:avLst/>
        </a:prstGeom>
        <a:solidFill>
          <a:srgbClr val="33339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sz="2400" noProof="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Dlouhodobý záměr rozvoje vzdělávací soustavy kraje </a:t>
          </a:r>
          <a:endParaRPr lang="cs-CZ" sz="2400" noProof="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A67B158A-4A50-7746-B7ED-CF7393544204}" type="parTrans" cxnId="{AF77A64F-5E6D-A24C-96E5-5B20246FF537}">
      <dgm:prSet/>
      <dgm:spPr/>
      <dgm:t>
        <a:bodyPr/>
        <a:lstStyle/>
        <a:p>
          <a:endParaRPr lang="en-US"/>
        </a:p>
      </dgm:t>
    </dgm:pt>
    <dgm:pt modelId="{418795E8-BB5C-F144-946E-43304BEAAFD6}" type="sibTrans" cxnId="{AF77A64F-5E6D-A24C-96E5-5B20246FF537}">
      <dgm:prSet/>
      <dgm:spPr/>
      <dgm:t>
        <a:bodyPr/>
        <a:lstStyle/>
        <a:p>
          <a:endParaRPr lang="en-US"/>
        </a:p>
      </dgm:t>
    </dgm:pt>
    <dgm:pt modelId="{89BD168F-EF32-0F4D-B57F-CCF0B2B49214}">
      <dgm:prSet phldrT="[Text]" custT="1"/>
      <dgm:spPr>
        <a:xfrm rot="10800000">
          <a:off x="442834" y="1772764"/>
          <a:ext cx="7085430" cy="1040940"/>
        </a:xfrm>
        <a:prstGeom prst="upArrowCallout">
          <a:avLst/>
        </a:prstGeom>
        <a:solidFill>
          <a:srgbClr val="33339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sz="2200" noProof="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Krajský akční plán (KAP)</a:t>
          </a:r>
          <a:endParaRPr lang="cs-CZ" sz="2200" noProof="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1FA14E0A-DF7A-8443-890F-35E56DA3F14F}" type="sibTrans" cxnId="{DACBC06F-D6EF-5A4C-9BB5-82EA11535087}">
      <dgm:prSet/>
      <dgm:spPr/>
      <dgm:t>
        <a:bodyPr/>
        <a:lstStyle/>
        <a:p>
          <a:endParaRPr lang="en-US"/>
        </a:p>
      </dgm:t>
    </dgm:pt>
    <dgm:pt modelId="{DB0ACCE3-F612-8242-828A-B954C61F686D}" type="parTrans" cxnId="{DACBC06F-D6EF-5A4C-9BB5-82EA11535087}">
      <dgm:prSet/>
      <dgm:spPr/>
      <dgm:t>
        <a:bodyPr/>
        <a:lstStyle/>
        <a:p>
          <a:endParaRPr lang="en-US"/>
        </a:p>
      </dgm:t>
    </dgm:pt>
    <dgm:pt modelId="{23456444-890A-7545-B516-C6FEEC3B90A7}">
      <dgm:prSet phldrT="[Text]" custT="1"/>
      <dgm:spPr>
        <a:xfrm rot="10800000">
          <a:off x="1033293" y="2805836"/>
          <a:ext cx="5904511" cy="909917"/>
        </a:xfrm>
        <a:prstGeom prst="upArrowCallout">
          <a:avLst/>
        </a:prstGeom>
        <a:solidFill>
          <a:srgbClr val="33339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sz="2200" noProof="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Místní akční plán (MAP)</a:t>
          </a:r>
          <a:endParaRPr lang="cs-CZ" sz="2200" noProof="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4B81743B-E248-ED45-A3B4-6303BBC59191}" type="parTrans" cxnId="{CCF68B02-9186-2C40-B143-8A5FB8B68A4D}">
      <dgm:prSet/>
      <dgm:spPr/>
      <dgm:t>
        <a:bodyPr/>
        <a:lstStyle/>
        <a:p>
          <a:endParaRPr lang="en-US"/>
        </a:p>
      </dgm:t>
    </dgm:pt>
    <dgm:pt modelId="{7153A24E-94D1-9549-B2FF-08706A82CC15}" type="sibTrans" cxnId="{CCF68B02-9186-2C40-B143-8A5FB8B68A4D}">
      <dgm:prSet/>
      <dgm:spPr/>
      <dgm:t>
        <a:bodyPr/>
        <a:lstStyle/>
        <a:p>
          <a:endParaRPr lang="en-US"/>
        </a:p>
      </dgm:t>
    </dgm:pt>
    <dgm:pt modelId="{0D52CF1A-4757-1247-9099-729686DC029C}">
      <dgm:prSet phldrT="[Text]" custT="1"/>
      <dgm:spPr>
        <a:xfrm>
          <a:off x="1918962" y="3707885"/>
          <a:ext cx="4133174" cy="524540"/>
        </a:xfrm>
        <a:prstGeom prst="rect">
          <a:avLst/>
        </a:prstGeom>
        <a:solidFill>
          <a:srgbClr val="33339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sz="2200" noProof="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Strategický plán sociálního začleňování</a:t>
          </a:r>
          <a:endParaRPr lang="cs-CZ" sz="2200" noProof="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97E1C854-E3BE-074B-8092-A0E69D43745F}" type="parTrans" cxnId="{52EDA734-0910-B741-A441-FAB885E21BD1}">
      <dgm:prSet/>
      <dgm:spPr/>
      <dgm:t>
        <a:bodyPr/>
        <a:lstStyle/>
        <a:p>
          <a:endParaRPr lang="en-US"/>
        </a:p>
      </dgm:t>
    </dgm:pt>
    <dgm:pt modelId="{6E819E39-1380-3F43-A9CB-FB7ECDADB7F9}" type="sibTrans" cxnId="{52EDA734-0910-B741-A441-FAB885E21BD1}">
      <dgm:prSet/>
      <dgm:spPr/>
      <dgm:t>
        <a:bodyPr/>
        <a:lstStyle/>
        <a:p>
          <a:endParaRPr lang="en-US"/>
        </a:p>
      </dgm:t>
    </dgm:pt>
    <dgm:pt modelId="{30B2E75A-8CA9-2742-9E24-947DE6FEE722}" type="pres">
      <dgm:prSet presAssocID="{01686AA1-0846-7944-A80F-39438F77FE7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B0C489-DC54-E342-BEB1-258C2FD4FBC4}" type="pres">
      <dgm:prSet presAssocID="{0D52CF1A-4757-1247-9099-729686DC029C}" presName="boxAndChildren" presStyleCnt="0"/>
      <dgm:spPr/>
    </dgm:pt>
    <dgm:pt modelId="{1DDC1B65-EE56-E44B-B771-7AEE60B56437}" type="pres">
      <dgm:prSet presAssocID="{0D52CF1A-4757-1247-9099-729686DC029C}" presName="parentTextBox" presStyleLbl="node1" presStyleIdx="0" presStyleCnt="5" custScaleX="51852" custScaleY="148180" custLinFactNeighborX="-65" custLinFactNeighborY="12165"/>
      <dgm:spPr/>
      <dgm:t>
        <a:bodyPr/>
        <a:lstStyle/>
        <a:p>
          <a:endParaRPr lang="en-US"/>
        </a:p>
      </dgm:t>
    </dgm:pt>
    <dgm:pt modelId="{B194A425-DA7A-EC49-81DA-E8B72017DBA0}" type="pres">
      <dgm:prSet presAssocID="{7153A24E-94D1-9549-B2FF-08706A82CC15}" presName="sp" presStyleCnt="0"/>
      <dgm:spPr/>
    </dgm:pt>
    <dgm:pt modelId="{0F9B9382-D389-784A-A210-370797734A74}" type="pres">
      <dgm:prSet presAssocID="{23456444-890A-7545-B516-C6FEEC3B90A7}" presName="arrowAndChildren" presStyleCnt="0"/>
      <dgm:spPr/>
    </dgm:pt>
    <dgm:pt modelId="{03DFDEE4-E7AC-1948-B696-8A6548E14306}" type="pres">
      <dgm:prSet presAssocID="{23456444-890A-7545-B516-C6FEEC3B90A7}" presName="parentTextArrow" presStyleLbl="node1" presStyleIdx="1" presStyleCnt="5" custScaleX="64430" custScaleY="112789"/>
      <dgm:spPr/>
      <dgm:t>
        <a:bodyPr/>
        <a:lstStyle/>
        <a:p>
          <a:endParaRPr lang="en-US"/>
        </a:p>
      </dgm:t>
    </dgm:pt>
    <dgm:pt modelId="{42FC07F0-5EF5-B942-8DFC-3A2CCE9A5043}" type="pres">
      <dgm:prSet presAssocID="{1FA14E0A-DF7A-8443-890F-35E56DA3F14F}" presName="sp" presStyleCnt="0"/>
      <dgm:spPr/>
    </dgm:pt>
    <dgm:pt modelId="{6D4D93C4-6EE4-1848-9F37-142FC2EF00CE}" type="pres">
      <dgm:prSet presAssocID="{89BD168F-EF32-0F4D-B57F-CCF0B2B49214}" presName="arrowAndChildren" presStyleCnt="0"/>
      <dgm:spPr/>
    </dgm:pt>
    <dgm:pt modelId="{854A50C5-8C59-094E-8F8D-2A07264512EA}" type="pres">
      <dgm:prSet presAssocID="{89BD168F-EF32-0F4D-B57F-CCF0B2B49214}" presName="parentTextArrow" presStyleLbl="node1" presStyleIdx="2" presStyleCnt="5" custScaleX="75101" custScaleY="104113"/>
      <dgm:spPr/>
      <dgm:t>
        <a:bodyPr/>
        <a:lstStyle/>
        <a:p>
          <a:endParaRPr lang="en-US"/>
        </a:p>
      </dgm:t>
    </dgm:pt>
    <dgm:pt modelId="{4FE855FF-7C0D-6047-A06C-9552D040BEE8}" type="pres">
      <dgm:prSet presAssocID="{418795E8-BB5C-F144-946E-43304BEAAFD6}" presName="sp" presStyleCnt="0"/>
      <dgm:spPr/>
    </dgm:pt>
    <dgm:pt modelId="{7F242B4D-E187-3644-A8B4-3600F8556BAE}" type="pres">
      <dgm:prSet presAssocID="{3209B121-3CB5-864F-92F6-2A88098D5FC5}" presName="arrowAndChildren" presStyleCnt="0"/>
      <dgm:spPr/>
    </dgm:pt>
    <dgm:pt modelId="{9FCC8B64-31E8-A348-9051-8ED509751F77}" type="pres">
      <dgm:prSet presAssocID="{3209B121-3CB5-864F-92F6-2A88098D5FC5}" presName="parentTextArrow" presStyleLbl="node1" presStyleIdx="3" presStyleCnt="5" custScaleX="94665" custScaleY="110457"/>
      <dgm:spPr/>
      <dgm:t>
        <a:bodyPr/>
        <a:lstStyle/>
        <a:p>
          <a:endParaRPr lang="en-US"/>
        </a:p>
      </dgm:t>
    </dgm:pt>
    <dgm:pt modelId="{D0781A29-9E26-E24D-A558-EE99E33EB03E}" type="pres">
      <dgm:prSet presAssocID="{A09CFD43-5A6C-FC40-A4C0-C6175DDE0F58}" presName="sp" presStyleCnt="0"/>
      <dgm:spPr/>
    </dgm:pt>
    <dgm:pt modelId="{4F03A6A2-817A-E94C-B913-335FB5E8D1F1}" type="pres">
      <dgm:prSet presAssocID="{791B0476-730C-0248-ACD1-BC98B7CA2576}" presName="arrowAndChildren" presStyleCnt="0"/>
      <dgm:spPr/>
    </dgm:pt>
    <dgm:pt modelId="{1B42D3A1-FF73-2C44-B631-451F72CD5529}" type="pres">
      <dgm:prSet presAssocID="{791B0476-730C-0248-ACD1-BC98B7CA2576}" presName="parentTextArrow" presStyleLbl="node1" presStyleIdx="4" presStyleCnt="5" custScaleY="111100"/>
      <dgm:spPr/>
      <dgm:t>
        <a:bodyPr/>
        <a:lstStyle/>
        <a:p>
          <a:endParaRPr lang="en-US"/>
        </a:p>
      </dgm:t>
    </dgm:pt>
  </dgm:ptLst>
  <dgm:cxnLst>
    <dgm:cxn modelId="{97BD5C91-A4F1-1045-8B80-D22B09B5B001}" type="presOf" srcId="{3209B121-3CB5-864F-92F6-2A88098D5FC5}" destId="{9FCC8B64-31E8-A348-9051-8ED509751F77}" srcOrd="0" destOrd="0" presId="urn:microsoft.com/office/officeart/2005/8/layout/process4"/>
    <dgm:cxn modelId="{AF77A64F-5E6D-A24C-96E5-5B20246FF537}" srcId="{01686AA1-0846-7944-A80F-39438F77FE7E}" destId="{3209B121-3CB5-864F-92F6-2A88098D5FC5}" srcOrd="1" destOrd="0" parTransId="{A67B158A-4A50-7746-B7ED-CF7393544204}" sibTransId="{418795E8-BB5C-F144-946E-43304BEAAFD6}"/>
    <dgm:cxn modelId="{38045982-2752-EA48-818D-90AAF15C3D03}" type="presOf" srcId="{89BD168F-EF32-0F4D-B57F-CCF0B2B49214}" destId="{854A50C5-8C59-094E-8F8D-2A07264512EA}" srcOrd="0" destOrd="0" presId="urn:microsoft.com/office/officeart/2005/8/layout/process4"/>
    <dgm:cxn modelId="{DACBC06F-D6EF-5A4C-9BB5-82EA11535087}" srcId="{01686AA1-0846-7944-A80F-39438F77FE7E}" destId="{89BD168F-EF32-0F4D-B57F-CCF0B2B49214}" srcOrd="2" destOrd="0" parTransId="{DB0ACCE3-F612-8242-828A-B954C61F686D}" sibTransId="{1FA14E0A-DF7A-8443-890F-35E56DA3F14F}"/>
    <dgm:cxn modelId="{33E849C2-DF52-4A4F-8F7C-DAC25AAB7543}" type="presOf" srcId="{23456444-890A-7545-B516-C6FEEC3B90A7}" destId="{03DFDEE4-E7AC-1948-B696-8A6548E14306}" srcOrd="0" destOrd="0" presId="urn:microsoft.com/office/officeart/2005/8/layout/process4"/>
    <dgm:cxn modelId="{C4177884-22DF-5043-A06D-B4F2C2B40395}" srcId="{01686AA1-0846-7944-A80F-39438F77FE7E}" destId="{791B0476-730C-0248-ACD1-BC98B7CA2576}" srcOrd="0" destOrd="0" parTransId="{51C6A481-655D-5348-9334-5B97372E20C9}" sibTransId="{A09CFD43-5A6C-FC40-A4C0-C6175DDE0F58}"/>
    <dgm:cxn modelId="{95AC9C80-F1DB-FA44-9A56-103A00C62F87}" type="presOf" srcId="{0D52CF1A-4757-1247-9099-729686DC029C}" destId="{1DDC1B65-EE56-E44B-B771-7AEE60B56437}" srcOrd="0" destOrd="0" presId="urn:microsoft.com/office/officeart/2005/8/layout/process4"/>
    <dgm:cxn modelId="{CCF68B02-9186-2C40-B143-8A5FB8B68A4D}" srcId="{01686AA1-0846-7944-A80F-39438F77FE7E}" destId="{23456444-890A-7545-B516-C6FEEC3B90A7}" srcOrd="3" destOrd="0" parTransId="{4B81743B-E248-ED45-A3B4-6303BBC59191}" sibTransId="{7153A24E-94D1-9549-B2FF-08706A82CC15}"/>
    <dgm:cxn modelId="{EA80FF6A-7755-AB4C-981B-0AD2EB727FB4}" type="presOf" srcId="{791B0476-730C-0248-ACD1-BC98B7CA2576}" destId="{1B42D3A1-FF73-2C44-B631-451F72CD5529}" srcOrd="0" destOrd="0" presId="urn:microsoft.com/office/officeart/2005/8/layout/process4"/>
    <dgm:cxn modelId="{52EDA734-0910-B741-A441-FAB885E21BD1}" srcId="{01686AA1-0846-7944-A80F-39438F77FE7E}" destId="{0D52CF1A-4757-1247-9099-729686DC029C}" srcOrd="4" destOrd="0" parTransId="{97E1C854-E3BE-074B-8092-A0E69D43745F}" sibTransId="{6E819E39-1380-3F43-A9CB-FB7ECDADB7F9}"/>
    <dgm:cxn modelId="{5B890D84-DCF0-C14F-B202-37E3AE4CD7F3}" type="presOf" srcId="{01686AA1-0846-7944-A80F-39438F77FE7E}" destId="{30B2E75A-8CA9-2742-9E24-947DE6FEE722}" srcOrd="0" destOrd="0" presId="urn:microsoft.com/office/officeart/2005/8/layout/process4"/>
    <dgm:cxn modelId="{1B6CDFDD-2D7F-EB4C-8A5F-B2E260BFC933}" type="presParOf" srcId="{30B2E75A-8CA9-2742-9E24-947DE6FEE722}" destId="{5BB0C489-DC54-E342-BEB1-258C2FD4FBC4}" srcOrd="0" destOrd="0" presId="urn:microsoft.com/office/officeart/2005/8/layout/process4"/>
    <dgm:cxn modelId="{A6A4F0EF-507B-7C4D-AE1F-4042FBD9AB29}" type="presParOf" srcId="{5BB0C489-DC54-E342-BEB1-258C2FD4FBC4}" destId="{1DDC1B65-EE56-E44B-B771-7AEE60B56437}" srcOrd="0" destOrd="0" presId="urn:microsoft.com/office/officeart/2005/8/layout/process4"/>
    <dgm:cxn modelId="{07ABB817-127D-6C4C-81B6-6E70D46D85A8}" type="presParOf" srcId="{30B2E75A-8CA9-2742-9E24-947DE6FEE722}" destId="{B194A425-DA7A-EC49-81DA-E8B72017DBA0}" srcOrd="1" destOrd="0" presId="urn:microsoft.com/office/officeart/2005/8/layout/process4"/>
    <dgm:cxn modelId="{72FB0AFC-4A3C-9144-A7E9-FF20046ABB68}" type="presParOf" srcId="{30B2E75A-8CA9-2742-9E24-947DE6FEE722}" destId="{0F9B9382-D389-784A-A210-370797734A74}" srcOrd="2" destOrd="0" presId="urn:microsoft.com/office/officeart/2005/8/layout/process4"/>
    <dgm:cxn modelId="{B562C309-9EED-8341-85C0-7E95DD9E3CE0}" type="presParOf" srcId="{0F9B9382-D389-784A-A210-370797734A74}" destId="{03DFDEE4-E7AC-1948-B696-8A6548E14306}" srcOrd="0" destOrd="0" presId="urn:microsoft.com/office/officeart/2005/8/layout/process4"/>
    <dgm:cxn modelId="{3045CFE5-762C-9F4D-9008-12F824F4115D}" type="presParOf" srcId="{30B2E75A-8CA9-2742-9E24-947DE6FEE722}" destId="{42FC07F0-5EF5-B942-8DFC-3A2CCE9A5043}" srcOrd="3" destOrd="0" presId="urn:microsoft.com/office/officeart/2005/8/layout/process4"/>
    <dgm:cxn modelId="{C27C782F-FFEB-0C47-98C5-843D6524DA04}" type="presParOf" srcId="{30B2E75A-8CA9-2742-9E24-947DE6FEE722}" destId="{6D4D93C4-6EE4-1848-9F37-142FC2EF00CE}" srcOrd="4" destOrd="0" presId="urn:microsoft.com/office/officeart/2005/8/layout/process4"/>
    <dgm:cxn modelId="{37137460-59E2-1043-83DF-F79FD87B4FD8}" type="presParOf" srcId="{6D4D93C4-6EE4-1848-9F37-142FC2EF00CE}" destId="{854A50C5-8C59-094E-8F8D-2A07264512EA}" srcOrd="0" destOrd="0" presId="urn:microsoft.com/office/officeart/2005/8/layout/process4"/>
    <dgm:cxn modelId="{22E0EE45-7F65-9740-9868-F6B00E7DE3AF}" type="presParOf" srcId="{30B2E75A-8CA9-2742-9E24-947DE6FEE722}" destId="{4FE855FF-7C0D-6047-A06C-9552D040BEE8}" srcOrd="5" destOrd="0" presId="urn:microsoft.com/office/officeart/2005/8/layout/process4"/>
    <dgm:cxn modelId="{13904986-EC13-DA44-8C3F-EF1C28AA7433}" type="presParOf" srcId="{30B2E75A-8CA9-2742-9E24-947DE6FEE722}" destId="{7F242B4D-E187-3644-A8B4-3600F8556BAE}" srcOrd="6" destOrd="0" presId="urn:microsoft.com/office/officeart/2005/8/layout/process4"/>
    <dgm:cxn modelId="{14B07EB0-9A27-7E44-97D7-08A0C9BBA578}" type="presParOf" srcId="{7F242B4D-E187-3644-A8B4-3600F8556BAE}" destId="{9FCC8B64-31E8-A348-9051-8ED509751F77}" srcOrd="0" destOrd="0" presId="urn:microsoft.com/office/officeart/2005/8/layout/process4"/>
    <dgm:cxn modelId="{78772DFA-E6B9-9242-A33C-597BAD648548}" type="presParOf" srcId="{30B2E75A-8CA9-2742-9E24-947DE6FEE722}" destId="{D0781A29-9E26-E24D-A558-EE99E33EB03E}" srcOrd="7" destOrd="0" presId="urn:microsoft.com/office/officeart/2005/8/layout/process4"/>
    <dgm:cxn modelId="{FD1FFEC2-8F38-1047-8A47-3FD2527A5D17}" type="presParOf" srcId="{30B2E75A-8CA9-2742-9E24-947DE6FEE722}" destId="{4F03A6A2-817A-E94C-B913-335FB5E8D1F1}" srcOrd="8" destOrd="0" presId="urn:microsoft.com/office/officeart/2005/8/layout/process4"/>
    <dgm:cxn modelId="{8974EF05-478E-1548-80E7-AFABE4BD6500}" type="presParOf" srcId="{4F03A6A2-817A-E94C-B913-335FB5E8D1F1}" destId="{1B42D3A1-FF73-2C44-B631-451F72CD552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AD40A3-B33B-A343-A8F5-330734F2F560}" type="doc">
      <dgm:prSet loTypeId="urn:microsoft.com/office/officeart/2005/8/layout/funnel1" loCatId="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E5C6000-CAF4-454E-91C4-403242062446}">
      <dgm:prSet phldrT="[Text]"/>
      <dgm:spPr>
        <a:solidFill>
          <a:schemeClr val="accent5"/>
        </a:solidFill>
      </dgm:spPr>
      <dgm:t>
        <a:bodyPr/>
        <a:lstStyle/>
        <a:p>
          <a:r>
            <a:rPr lang="cs-CZ" noProof="0" dirty="0" smtClean="0"/>
            <a:t>Aktivity škol – „Šablony“</a:t>
          </a:r>
          <a:endParaRPr lang="cs-CZ" noProof="0" dirty="0"/>
        </a:p>
      </dgm:t>
    </dgm:pt>
    <dgm:pt modelId="{7FA4DA1F-A216-8C47-AB8C-9FD93D50EF80}" type="parTrans" cxnId="{D692E5EA-AAE0-794B-B5F4-CA0E46A298E8}">
      <dgm:prSet/>
      <dgm:spPr/>
      <dgm:t>
        <a:bodyPr/>
        <a:lstStyle/>
        <a:p>
          <a:endParaRPr lang="en-US"/>
        </a:p>
      </dgm:t>
    </dgm:pt>
    <dgm:pt modelId="{1704D797-EAC6-1542-BD4D-33C2578DBAB2}" type="sibTrans" cxnId="{D692E5EA-AAE0-794B-B5F4-CA0E46A298E8}">
      <dgm:prSet/>
      <dgm:spPr/>
      <dgm:t>
        <a:bodyPr/>
        <a:lstStyle/>
        <a:p>
          <a:endParaRPr lang="en-US"/>
        </a:p>
      </dgm:t>
    </dgm:pt>
    <dgm:pt modelId="{36A52A86-6F62-DE47-A5AE-EEC27CF93554}">
      <dgm:prSet phldrT="[Text]"/>
      <dgm:spPr>
        <a:solidFill>
          <a:srgbClr val="990000"/>
        </a:solidFill>
      </dgm:spPr>
      <dgm:t>
        <a:bodyPr/>
        <a:lstStyle/>
        <a:p>
          <a:r>
            <a:rPr lang="cs-CZ" noProof="0" dirty="0" smtClean="0"/>
            <a:t>Aktivity spolupráce – Tematická partnerství a sítě</a:t>
          </a:r>
          <a:endParaRPr lang="cs-CZ" noProof="0" dirty="0"/>
        </a:p>
      </dgm:t>
    </dgm:pt>
    <dgm:pt modelId="{E0BCE14A-EDD8-7E4A-9DD7-432BA382F764}" type="parTrans" cxnId="{C3B6A9F1-86F1-D94A-A09A-9C75223F5E71}">
      <dgm:prSet/>
      <dgm:spPr/>
      <dgm:t>
        <a:bodyPr/>
        <a:lstStyle/>
        <a:p>
          <a:endParaRPr lang="en-US"/>
        </a:p>
      </dgm:t>
    </dgm:pt>
    <dgm:pt modelId="{866A76E9-D713-8A49-9914-CF5B299896E7}" type="sibTrans" cxnId="{C3B6A9F1-86F1-D94A-A09A-9C75223F5E71}">
      <dgm:prSet/>
      <dgm:spPr/>
      <dgm:t>
        <a:bodyPr/>
        <a:lstStyle/>
        <a:p>
          <a:endParaRPr lang="en-US"/>
        </a:p>
      </dgm:t>
    </dgm:pt>
    <dgm:pt modelId="{48244170-1CD1-4B47-AD12-22BD162CA915}">
      <dgm:prSet phldrT="[Text]" custT="1"/>
      <dgm:spPr/>
      <dgm:t>
        <a:bodyPr/>
        <a:lstStyle/>
        <a:p>
          <a:r>
            <a:rPr lang="cs-CZ" sz="1100" noProof="0" dirty="0" smtClean="0"/>
            <a:t>Infrastruktura - IROP</a:t>
          </a:r>
          <a:endParaRPr lang="cs-CZ" sz="1100" noProof="0" dirty="0"/>
        </a:p>
      </dgm:t>
    </dgm:pt>
    <dgm:pt modelId="{9827F446-D50B-8C44-B23C-B76EF0C856B8}" type="parTrans" cxnId="{7C6ADAC1-0363-EE49-8225-5967B4AE8E52}">
      <dgm:prSet/>
      <dgm:spPr/>
      <dgm:t>
        <a:bodyPr/>
        <a:lstStyle/>
        <a:p>
          <a:endParaRPr lang="en-US"/>
        </a:p>
      </dgm:t>
    </dgm:pt>
    <dgm:pt modelId="{1390D77B-D9B9-544B-B668-FAEF0FF14164}" type="sibTrans" cxnId="{7C6ADAC1-0363-EE49-8225-5967B4AE8E52}">
      <dgm:prSet/>
      <dgm:spPr/>
      <dgm:t>
        <a:bodyPr/>
        <a:lstStyle/>
        <a:p>
          <a:endParaRPr lang="en-US"/>
        </a:p>
      </dgm:t>
    </dgm:pt>
    <dgm:pt modelId="{31BBC072-A654-2B4B-98E5-7BA132C23BAB}">
      <dgm:prSet phldrT="[Text]"/>
      <dgm:spPr/>
      <dgm:t>
        <a:bodyPr/>
        <a:lstStyle/>
        <a:p>
          <a:r>
            <a:rPr lang="cs-CZ" noProof="0" dirty="0" smtClean="0"/>
            <a:t>Naplňování opatření v Místním akčním plánu</a:t>
          </a:r>
          <a:endParaRPr lang="cs-CZ" noProof="0" dirty="0"/>
        </a:p>
      </dgm:t>
    </dgm:pt>
    <dgm:pt modelId="{923DE798-C9D9-1C40-942A-B13EA3BFE7FD}" type="parTrans" cxnId="{EBEEAFB3-1698-9D46-B7A3-B72EB673E05C}">
      <dgm:prSet/>
      <dgm:spPr/>
      <dgm:t>
        <a:bodyPr/>
        <a:lstStyle/>
        <a:p>
          <a:endParaRPr lang="en-US"/>
        </a:p>
      </dgm:t>
    </dgm:pt>
    <dgm:pt modelId="{C79F7515-94EF-B544-B8F7-F5B7CD592EC8}" type="sibTrans" cxnId="{EBEEAFB3-1698-9D46-B7A3-B72EB673E05C}">
      <dgm:prSet/>
      <dgm:spPr/>
      <dgm:t>
        <a:bodyPr/>
        <a:lstStyle/>
        <a:p>
          <a:endParaRPr lang="en-US"/>
        </a:p>
      </dgm:t>
    </dgm:pt>
    <dgm:pt modelId="{7162ECC5-72DE-B045-BF42-BBE2B1234586}" type="pres">
      <dgm:prSet presAssocID="{DFAD40A3-B33B-A343-A8F5-330734F2F560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A33960-DD61-234F-B6CE-ECDB302E8EDF}" type="pres">
      <dgm:prSet presAssocID="{DFAD40A3-B33B-A343-A8F5-330734F2F560}" presName="ellipse" presStyleLbl="trBgShp" presStyleIdx="0" presStyleCnt="1"/>
      <dgm:spPr/>
    </dgm:pt>
    <dgm:pt modelId="{86520E8E-00CB-EF46-BDE4-437660B5808B}" type="pres">
      <dgm:prSet presAssocID="{DFAD40A3-B33B-A343-A8F5-330734F2F560}" presName="arrow1" presStyleLbl="fgShp" presStyleIdx="0" presStyleCnt="1"/>
      <dgm:spPr/>
    </dgm:pt>
    <dgm:pt modelId="{87371898-5837-DE40-8BEC-51A74A24EB3E}" type="pres">
      <dgm:prSet presAssocID="{DFAD40A3-B33B-A343-A8F5-330734F2F560}" presName="rectangle" presStyleLbl="revTx" presStyleIdx="0" presStyleCnt="1" custScaleX="166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730F48-7C1F-244E-AA96-DE875E351959}" type="pres">
      <dgm:prSet presAssocID="{36A52A86-6F62-DE47-A5AE-EEC27CF9355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11DE5E-CDCA-BE49-8AA1-D7873548E1D5}" type="pres">
      <dgm:prSet presAssocID="{48244170-1CD1-4B47-AD12-22BD162CA915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B6002-0FE3-0B4A-98C4-9E325A936FDE}" type="pres">
      <dgm:prSet presAssocID="{31BBC072-A654-2B4B-98E5-7BA132C23BAB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F4F368-CF34-FC4B-BD10-FFB25E34356B}" type="pres">
      <dgm:prSet presAssocID="{DFAD40A3-B33B-A343-A8F5-330734F2F560}" presName="funnel" presStyleLbl="trAlignAcc1" presStyleIdx="0" presStyleCnt="1"/>
      <dgm:spPr/>
    </dgm:pt>
  </dgm:ptLst>
  <dgm:cxnLst>
    <dgm:cxn modelId="{D692E5EA-AAE0-794B-B5F4-CA0E46A298E8}" srcId="{DFAD40A3-B33B-A343-A8F5-330734F2F560}" destId="{AE5C6000-CAF4-454E-91C4-403242062446}" srcOrd="0" destOrd="0" parTransId="{7FA4DA1F-A216-8C47-AB8C-9FD93D50EF80}" sibTransId="{1704D797-EAC6-1542-BD4D-33C2578DBAB2}"/>
    <dgm:cxn modelId="{0C52436C-D616-0B41-BD9B-096F276D7E3B}" type="presOf" srcId="{36A52A86-6F62-DE47-A5AE-EEC27CF93554}" destId="{5F11DE5E-CDCA-BE49-8AA1-D7873548E1D5}" srcOrd="0" destOrd="0" presId="urn:microsoft.com/office/officeart/2005/8/layout/funnel1"/>
    <dgm:cxn modelId="{EBEEAFB3-1698-9D46-B7A3-B72EB673E05C}" srcId="{DFAD40A3-B33B-A343-A8F5-330734F2F560}" destId="{31BBC072-A654-2B4B-98E5-7BA132C23BAB}" srcOrd="3" destOrd="0" parTransId="{923DE798-C9D9-1C40-942A-B13EA3BFE7FD}" sibTransId="{C79F7515-94EF-B544-B8F7-F5B7CD592EC8}"/>
    <dgm:cxn modelId="{69A48719-B56F-3D49-B7B2-73A7EDE07BD7}" type="presOf" srcId="{31BBC072-A654-2B4B-98E5-7BA132C23BAB}" destId="{87371898-5837-DE40-8BEC-51A74A24EB3E}" srcOrd="0" destOrd="0" presId="urn:microsoft.com/office/officeart/2005/8/layout/funnel1"/>
    <dgm:cxn modelId="{908BC6D7-FB0E-0F45-8F35-67E199263019}" type="presOf" srcId="{DFAD40A3-B33B-A343-A8F5-330734F2F560}" destId="{7162ECC5-72DE-B045-BF42-BBE2B1234586}" srcOrd="0" destOrd="0" presId="urn:microsoft.com/office/officeart/2005/8/layout/funnel1"/>
    <dgm:cxn modelId="{F39805E1-C49F-F141-A509-FEF78C40F44D}" type="presOf" srcId="{48244170-1CD1-4B47-AD12-22BD162CA915}" destId="{F9730F48-7C1F-244E-AA96-DE875E351959}" srcOrd="0" destOrd="0" presId="urn:microsoft.com/office/officeart/2005/8/layout/funnel1"/>
    <dgm:cxn modelId="{C3B6A9F1-86F1-D94A-A09A-9C75223F5E71}" srcId="{DFAD40A3-B33B-A343-A8F5-330734F2F560}" destId="{36A52A86-6F62-DE47-A5AE-EEC27CF93554}" srcOrd="1" destOrd="0" parTransId="{E0BCE14A-EDD8-7E4A-9DD7-432BA382F764}" sibTransId="{866A76E9-D713-8A49-9914-CF5B299896E7}"/>
    <dgm:cxn modelId="{F43536B0-88E9-3342-A8C9-017ACCE06FE0}" type="presOf" srcId="{AE5C6000-CAF4-454E-91C4-403242062446}" destId="{A42B6002-0FE3-0B4A-98C4-9E325A936FDE}" srcOrd="0" destOrd="0" presId="urn:microsoft.com/office/officeart/2005/8/layout/funnel1"/>
    <dgm:cxn modelId="{7C6ADAC1-0363-EE49-8225-5967B4AE8E52}" srcId="{DFAD40A3-B33B-A343-A8F5-330734F2F560}" destId="{48244170-1CD1-4B47-AD12-22BD162CA915}" srcOrd="2" destOrd="0" parTransId="{9827F446-D50B-8C44-B23C-B76EF0C856B8}" sibTransId="{1390D77B-D9B9-544B-B668-FAEF0FF14164}"/>
    <dgm:cxn modelId="{38302E6F-5A16-8045-811C-3BAC93FA5BBF}" type="presParOf" srcId="{7162ECC5-72DE-B045-BF42-BBE2B1234586}" destId="{18A33960-DD61-234F-B6CE-ECDB302E8EDF}" srcOrd="0" destOrd="0" presId="urn:microsoft.com/office/officeart/2005/8/layout/funnel1"/>
    <dgm:cxn modelId="{415BF8AC-FE18-3744-B2AE-409013FAFDC4}" type="presParOf" srcId="{7162ECC5-72DE-B045-BF42-BBE2B1234586}" destId="{86520E8E-00CB-EF46-BDE4-437660B5808B}" srcOrd="1" destOrd="0" presId="urn:microsoft.com/office/officeart/2005/8/layout/funnel1"/>
    <dgm:cxn modelId="{57E60693-1932-6D48-AE60-945E5A9AC609}" type="presParOf" srcId="{7162ECC5-72DE-B045-BF42-BBE2B1234586}" destId="{87371898-5837-DE40-8BEC-51A74A24EB3E}" srcOrd="2" destOrd="0" presId="urn:microsoft.com/office/officeart/2005/8/layout/funnel1"/>
    <dgm:cxn modelId="{40A3157C-5F5F-2C42-B2BE-370504FD1766}" type="presParOf" srcId="{7162ECC5-72DE-B045-BF42-BBE2B1234586}" destId="{F9730F48-7C1F-244E-AA96-DE875E351959}" srcOrd="3" destOrd="0" presId="urn:microsoft.com/office/officeart/2005/8/layout/funnel1"/>
    <dgm:cxn modelId="{4AC37972-9B55-1F40-89CE-F39B8EEC8C58}" type="presParOf" srcId="{7162ECC5-72DE-B045-BF42-BBE2B1234586}" destId="{5F11DE5E-CDCA-BE49-8AA1-D7873548E1D5}" srcOrd="4" destOrd="0" presId="urn:microsoft.com/office/officeart/2005/8/layout/funnel1"/>
    <dgm:cxn modelId="{202D8200-E8AA-2E47-A0D2-1AC59CD42710}" type="presParOf" srcId="{7162ECC5-72DE-B045-BF42-BBE2B1234586}" destId="{A42B6002-0FE3-0B4A-98C4-9E325A936FDE}" srcOrd="5" destOrd="0" presId="urn:microsoft.com/office/officeart/2005/8/layout/funnel1"/>
    <dgm:cxn modelId="{31C2759F-0450-E74A-9761-BF0ECDE710F3}" type="presParOf" srcId="{7162ECC5-72DE-B045-BF42-BBE2B1234586}" destId="{9DF4F368-CF34-FC4B-BD10-FFB25E34356B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DC1B65-EE56-E44B-B771-7AEE60B56437}">
      <dsp:nvSpPr>
        <dsp:cNvPr id="0" name=""/>
        <dsp:cNvSpPr/>
      </dsp:nvSpPr>
      <dsp:spPr>
        <a:xfrm>
          <a:off x="1944181" y="3890293"/>
          <a:ext cx="4198829" cy="862234"/>
        </a:xfrm>
        <a:prstGeom prst="rect">
          <a:avLst/>
        </a:prstGeom>
        <a:solidFill>
          <a:srgbClr val="33339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noProof="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Strategický plán sociálního začleňování</a:t>
          </a:r>
          <a:endParaRPr lang="cs-CZ" sz="2200" kern="1200" noProof="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1944181" y="3890293"/>
        <a:ext cx="4198829" cy="862234"/>
      </dsp:txXfrm>
    </dsp:sp>
    <dsp:sp modelId="{03DFDEE4-E7AC-1948-B696-8A6548E14306}">
      <dsp:nvSpPr>
        <dsp:cNvPr id="0" name=""/>
        <dsp:cNvSpPr/>
      </dsp:nvSpPr>
      <dsp:spPr>
        <a:xfrm rot="10800000">
          <a:off x="1440179" y="2888993"/>
          <a:ext cx="5217360" cy="1009389"/>
        </a:xfrm>
        <a:prstGeom prst="upArrowCallout">
          <a:avLst/>
        </a:prstGeom>
        <a:solidFill>
          <a:srgbClr val="33339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noProof="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Místní akční plán (MAP)</a:t>
          </a:r>
          <a:endParaRPr lang="cs-CZ" sz="2200" kern="1200" noProof="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1440179" y="2888993"/>
        <a:ext cx="5217360" cy="655871"/>
      </dsp:txXfrm>
    </dsp:sp>
    <dsp:sp modelId="{854A50C5-8C59-094E-8F8D-2A07264512EA}">
      <dsp:nvSpPr>
        <dsp:cNvPr id="0" name=""/>
        <dsp:cNvSpPr/>
      </dsp:nvSpPr>
      <dsp:spPr>
        <a:xfrm rot="10800000">
          <a:off x="1008125" y="1965976"/>
          <a:ext cx="6081467" cy="931744"/>
        </a:xfrm>
        <a:prstGeom prst="upArrowCallout">
          <a:avLst/>
        </a:prstGeom>
        <a:solidFill>
          <a:srgbClr val="33339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noProof="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Krajský akční plán (KAP)</a:t>
          </a:r>
          <a:endParaRPr lang="cs-CZ" sz="2200" kern="1200" noProof="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1008125" y="1965976"/>
        <a:ext cx="6081467" cy="605419"/>
      </dsp:txXfrm>
    </dsp:sp>
    <dsp:sp modelId="{9FCC8B64-31E8-A348-9051-8ED509751F77}">
      <dsp:nvSpPr>
        <dsp:cNvPr id="0" name=""/>
        <dsp:cNvSpPr/>
      </dsp:nvSpPr>
      <dsp:spPr>
        <a:xfrm rot="10800000">
          <a:off x="216006" y="986185"/>
          <a:ext cx="7665705" cy="988519"/>
        </a:xfrm>
        <a:prstGeom prst="upArrowCallout">
          <a:avLst/>
        </a:prstGeom>
        <a:solidFill>
          <a:srgbClr val="33339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noProof="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Dlouhodobý záměr rozvoje vzdělávací soustavy kraje </a:t>
          </a:r>
          <a:endParaRPr lang="cs-CZ" sz="2400" kern="1200" noProof="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216006" y="986185"/>
        <a:ext cx="7665705" cy="642310"/>
      </dsp:txXfrm>
    </dsp:sp>
    <dsp:sp modelId="{1B42D3A1-FF73-2C44-B631-451F72CD5529}">
      <dsp:nvSpPr>
        <dsp:cNvPr id="0" name=""/>
        <dsp:cNvSpPr/>
      </dsp:nvSpPr>
      <dsp:spPr>
        <a:xfrm rot="10800000">
          <a:off x="0" y="639"/>
          <a:ext cx="8097719" cy="994273"/>
        </a:xfrm>
        <a:prstGeom prst="upArrowCallout">
          <a:avLst/>
        </a:prstGeom>
        <a:solidFill>
          <a:srgbClr val="333399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noProof="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Strategie vzdělávací politiky ČR do roku 2020</a:t>
          </a:r>
          <a:endParaRPr lang="cs-CZ" sz="2800" kern="1200" noProof="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0800000">
        <a:off x="0" y="639"/>
        <a:ext cx="8097719" cy="6460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A33960-DD61-234F-B6CE-ECDB302E8EDF}">
      <dsp:nvSpPr>
        <dsp:cNvPr id="0" name=""/>
        <dsp:cNvSpPr/>
      </dsp:nvSpPr>
      <dsp:spPr>
        <a:xfrm>
          <a:off x="1988860" y="187220"/>
          <a:ext cx="3715612" cy="1290383"/>
        </a:xfrm>
        <a:prstGeom prst="ellipse">
          <a:avLst/>
        </a:prstGeom>
        <a:solidFill>
          <a:schemeClr val="dk2">
            <a:tint val="50000"/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524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520E8E-00CB-EF46-BDE4-437660B5808B}">
      <dsp:nvSpPr>
        <dsp:cNvPr id="0" name=""/>
        <dsp:cNvSpPr/>
      </dsp:nvSpPr>
      <dsp:spPr>
        <a:xfrm>
          <a:off x="3492388" y="3346931"/>
          <a:ext cx="720080" cy="460851"/>
        </a:xfrm>
        <a:prstGeom prst="down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371898-5837-DE40-8BEC-51A74A24EB3E}">
      <dsp:nvSpPr>
        <dsp:cNvPr id="0" name=""/>
        <dsp:cNvSpPr/>
      </dsp:nvSpPr>
      <dsp:spPr>
        <a:xfrm>
          <a:off x="972102" y="3715612"/>
          <a:ext cx="5760651" cy="864096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noProof="0" dirty="0" smtClean="0"/>
            <a:t>Naplňování opatření v Místním akčním plánu</a:t>
          </a:r>
          <a:endParaRPr lang="cs-CZ" sz="2300" kern="1200" noProof="0" dirty="0"/>
        </a:p>
      </dsp:txBody>
      <dsp:txXfrm>
        <a:off x="972102" y="3715612"/>
        <a:ext cx="5760651" cy="864096"/>
      </dsp:txXfrm>
    </dsp:sp>
    <dsp:sp modelId="{F9730F48-7C1F-244E-AA96-DE875E351959}">
      <dsp:nvSpPr>
        <dsp:cNvPr id="0" name=""/>
        <dsp:cNvSpPr/>
      </dsp:nvSpPr>
      <dsp:spPr>
        <a:xfrm>
          <a:off x="3339731" y="1577263"/>
          <a:ext cx="1296144" cy="129614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noProof="0" dirty="0" smtClean="0"/>
            <a:t>Infrastruktura - IROP</a:t>
          </a:r>
          <a:endParaRPr lang="cs-CZ" sz="1100" kern="1200" noProof="0" dirty="0"/>
        </a:p>
      </dsp:txBody>
      <dsp:txXfrm>
        <a:off x="3529547" y="1767079"/>
        <a:ext cx="916512" cy="916512"/>
      </dsp:txXfrm>
    </dsp:sp>
    <dsp:sp modelId="{5F11DE5E-CDCA-BE49-8AA1-D7873548E1D5}">
      <dsp:nvSpPr>
        <dsp:cNvPr id="0" name=""/>
        <dsp:cNvSpPr/>
      </dsp:nvSpPr>
      <dsp:spPr>
        <a:xfrm>
          <a:off x="2412267" y="604867"/>
          <a:ext cx="1296144" cy="1296144"/>
        </a:xfrm>
        <a:prstGeom prst="ellipse">
          <a:avLst/>
        </a:prstGeom>
        <a:solidFill>
          <a:srgbClr val="99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noProof="0" dirty="0" smtClean="0"/>
            <a:t>Aktivity spolupráce – Tematická partnerství a sítě</a:t>
          </a:r>
          <a:endParaRPr lang="cs-CZ" sz="1200" kern="1200" noProof="0" dirty="0"/>
        </a:p>
      </dsp:txBody>
      <dsp:txXfrm>
        <a:off x="2602083" y="794683"/>
        <a:ext cx="916512" cy="916512"/>
      </dsp:txXfrm>
    </dsp:sp>
    <dsp:sp modelId="{A42B6002-0FE3-0B4A-98C4-9E325A936FDE}">
      <dsp:nvSpPr>
        <dsp:cNvPr id="0" name=""/>
        <dsp:cNvSpPr/>
      </dsp:nvSpPr>
      <dsp:spPr>
        <a:xfrm>
          <a:off x="3737215" y="291488"/>
          <a:ext cx="1296144" cy="1296144"/>
        </a:xfrm>
        <a:prstGeom prst="ellipse">
          <a:avLst/>
        </a:prstGeom>
        <a:solidFill>
          <a:schemeClr val="accent5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noProof="0" dirty="0" smtClean="0"/>
            <a:t>Aktivity škol – „Šablony“</a:t>
          </a:r>
          <a:endParaRPr lang="cs-CZ" sz="1200" kern="1200" noProof="0" dirty="0"/>
        </a:p>
      </dsp:txBody>
      <dsp:txXfrm>
        <a:off x="3927031" y="481304"/>
        <a:ext cx="916512" cy="916512"/>
      </dsp:txXfrm>
    </dsp:sp>
    <dsp:sp modelId="{9DF4F368-CF34-FC4B-BD10-FFB25E34356B}">
      <dsp:nvSpPr>
        <dsp:cNvPr id="0" name=""/>
        <dsp:cNvSpPr/>
      </dsp:nvSpPr>
      <dsp:spPr>
        <a:xfrm>
          <a:off x="1836203" y="28803"/>
          <a:ext cx="4032448" cy="3225958"/>
        </a:xfrm>
        <a:prstGeom prst="funnel">
          <a:avLst/>
        </a:prstGeom>
        <a:solidFill>
          <a:schemeClr val="lt2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 smtClean="0"/>
            </a:lvl1pPr>
          </a:lstStyle>
          <a:p>
            <a:pPr>
              <a:defRPr/>
            </a:pPr>
            <a:fld id="{2B520282-4AC2-40F5-86AC-42EB479FCE42}" type="datetimeFigureOut">
              <a:rPr lang="cs-CZ"/>
              <a:pPr>
                <a:defRPr/>
              </a:pPr>
              <a:t>10.09.15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8B38640-4002-44B0-833B-FFA575F381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129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8" tIns="47779" rIns="95558" bIns="4777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8" tIns="47779" rIns="95558" bIns="477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8" tIns="47779" rIns="95558" bIns="47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8" tIns="47779" rIns="95558" bIns="4777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8" tIns="47779" rIns="95558" bIns="477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8E4383D0-9173-43FA-BE84-9938F77D5A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7144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5987E31-4803-4285-B58A-51A6A1F48206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4508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A6278F0-E851-4E5A-9424-42A0BBC98C67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666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7762EB6-9B58-46D7-A715-D880DD189509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5194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2A6396C-6F3F-4F5B-B95F-E559B99315D1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9908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67CC44C-B39F-4247-AB4B-54972CA7AE77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1296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45EC497-D468-4D33-95B4-B38C1424C70E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2472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705B589-70BC-4BEE-99E8-4DF62BCF03F6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2815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F7EE04A-FF4A-40FA-9276-FB0825ABED06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7085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6BC6BA0-DE60-47B9-88B1-A3A4729B0500}" type="slidenum">
              <a:rPr lang="cs-CZ" altLang="cs-CZ"/>
              <a:pPr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6182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C49611D-A2CC-4C1A-990B-61F3750F18CD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4572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1455342-BF8B-44EF-99BF-241F01791893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0957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D04FEAD-0D84-4AA9-AACF-6FD95CCD2CB5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768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D04FEAD-0D84-4AA9-AACF-6FD95CCD2CB5}" type="slidenum">
              <a:rPr lang="cs-CZ" altLang="cs-CZ"/>
              <a:pPr>
                <a:spcBef>
                  <a:spcPct val="0"/>
                </a:spcBef>
              </a:pPr>
              <a:t>24</a:t>
            </a:fld>
            <a:endParaRPr lang="cs-CZ" altLang="cs-CZ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768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5132180-97FF-4DA2-A4CD-256F8AF49381}" type="slidenum">
              <a:rPr lang="cs-CZ" altLang="cs-CZ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957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B02244A-E5CC-4807-A2B3-80D8350ACEBA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972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466527D-64D5-4DF6-8A0F-FAE82D8EF17C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561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654CB3C-E055-4375-92AB-50EF087F192F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57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629F54A-C065-45B5-9B8A-47BB632D5454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467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FFC7ACB-16DB-412A-A200-55801CC782ED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617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FFC7ACB-16DB-412A-A200-55801CC782ED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6177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76406" indent="-298618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94471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72260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50048" indent="-238895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62783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105626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583414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4061202" indent="-23889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FB340AE-CCBF-4751-93D8-8506B3E5377B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542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12553-D114-4AFB-9548-74A8BECBF986}" type="datetimeFigureOut">
              <a:rPr lang="cs-CZ"/>
              <a:pPr>
                <a:defRPr/>
              </a:pPr>
              <a:t>10.09.15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6C145-719D-4BD4-B156-D482E9BD78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0110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0A169-10C2-41BA-9820-95649D2014FE}" type="datetimeFigureOut">
              <a:rPr lang="cs-CZ"/>
              <a:pPr>
                <a:defRPr/>
              </a:pPr>
              <a:t>10.09.15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E7594-A182-47F7-9D64-4CE16674B7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143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192CE-5506-46E2-A323-394144AE2E44}" type="datetimeFigureOut">
              <a:rPr lang="cs-CZ"/>
              <a:pPr>
                <a:defRPr/>
              </a:pPr>
              <a:t>10.09.15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1AB74-0D98-4143-85F8-140482D1FC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4941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ředělová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janli\Desktop\marek\power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3857628"/>
            <a:ext cx="4271938" cy="1015663"/>
          </a:xfrm>
        </p:spPr>
        <p:txBody>
          <a:bodyPr lIns="0" tIns="0" rIns="0" bIns="0" anchor="b">
            <a:spAutoFit/>
          </a:bodyPr>
          <a:lstStyle>
            <a:lvl1pPr algn="l">
              <a:defRPr sz="3300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49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55F7B-3607-4A2C-8F4C-12849BF57C17}" type="datetimeFigureOut">
              <a:rPr lang="cs-CZ"/>
              <a:pPr>
                <a:defRPr/>
              </a:pPr>
              <a:t>10.09.15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4573D-852A-4B38-99EA-5076E03F73E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147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4BF38-08E9-4264-B0CE-1F29E6E26B35}" type="datetimeFigureOut">
              <a:rPr lang="cs-CZ"/>
              <a:pPr>
                <a:defRPr/>
              </a:pPr>
              <a:t>10.09.15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A5DEB-2C40-4757-9615-4DAE46D650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790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19EC2-794C-4260-A967-470FF53D213F}" type="datetimeFigureOut">
              <a:rPr lang="cs-CZ"/>
              <a:pPr>
                <a:defRPr/>
              </a:pPr>
              <a:t>10.09.15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CC921-9FCF-4578-B2CE-A3EE90E1AFF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208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211FD-7B39-479B-80FB-A05BBE1F9BEF}" type="datetimeFigureOut">
              <a:rPr lang="cs-CZ"/>
              <a:pPr>
                <a:defRPr/>
              </a:pPr>
              <a:t>10.09.15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39035-453C-4C4F-8C09-95019E13750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4627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7000F-98B9-4ED8-B112-301D280052CA}" type="datetimeFigureOut">
              <a:rPr lang="cs-CZ"/>
              <a:pPr>
                <a:defRPr/>
              </a:pPr>
              <a:t>10.09.15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5FB79-B470-4654-AFA5-82BCB87A4D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505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F3B69-C49B-4C41-AC20-DA57C6C91D04}" type="datetimeFigureOut">
              <a:rPr lang="cs-CZ"/>
              <a:pPr>
                <a:defRPr/>
              </a:pPr>
              <a:t>10.09.15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8FD75-35A4-4A6A-B1AA-6C2EAB9770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058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E6DE6-6483-4553-B067-C0A7BE1A67C6}" type="datetimeFigureOut">
              <a:rPr lang="cs-CZ"/>
              <a:pPr>
                <a:defRPr/>
              </a:pPr>
              <a:t>10.09.15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0C58E-335E-44D2-ABA3-93A8BFAE98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3833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362AF-ACD5-471B-87F5-8C2BFFB102F0}" type="datetimeFigureOut">
              <a:rPr lang="cs-CZ"/>
              <a:pPr>
                <a:defRPr/>
              </a:pPr>
              <a:t>10.09.15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EA74B-EC4B-4CC8-846E-12CE47F629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990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hyperlink" Target="http://www.socialni-zaclenovani.cz/" TargetMode="Externa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9F19121-B7D0-49EB-9A4C-01BBA1370328}" type="datetimeFigureOut">
              <a:rPr lang="cs-CZ"/>
              <a:pPr>
                <a:defRPr/>
              </a:pPr>
              <a:t>10.09.15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AFA783B-FE2E-46CB-9DD3-7C9497585A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6942138" y="6356350"/>
            <a:ext cx="2160587" cy="2603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sz="1100" smtClean="0">
                <a:solidFill>
                  <a:schemeClr val="bg2"/>
                </a:solidFill>
                <a:ea typeface="+mn-ea"/>
                <a:hlinkClick r:id="rId14"/>
              </a:rPr>
              <a:t>www.socialni-zaclenovani.cz</a:t>
            </a:r>
            <a:endParaRPr lang="cs-CZ" sz="1100" smtClean="0">
              <a:solidFill>
                <a:schemeClr val="bg2"/>
              </a:solidFill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diagramData" Target="../diagrams/data2.xml"/><Relationship Id="rId5" Type="http://schemas.openxmlformats.org/officeDocument/2006/relationships/diagramLayout" Target="../diagrams/layout2.xml"/><Relationship Id="rId6" Type="http://schemas.openxmlformats.org/officeDocument/2006/relationships/diagramQuickStyle" Target="../diagrams/quickStyle2.xml"/><Relationship Id="rId7" Type="http://schemas.openxmlformats.org/officeDocument/2006/relationships/diagramColors" Target="../diagrams/colors2.xml"/><Relationship Id="rId8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4572000" y="4436586"/>
            <a:ext cx="4271963" cy="738664"/>
          </a:xfrm>
        </p:spPr>
        <p:txBody>
          <a:bodyPr/>
          <a:lstStyle/>
          <a:p>
            <a:pPr defTabSz="914400" eaLnBrk="1" hangingPunct="1">
              <a:lnSpc>
                <a:spcPct val="100000"/>
              </a:lnSpc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Místní akční plány rozvoje vzdělávání</a:t>
            </a:r>
            <a:br>
              <a:rPr lang="cs-CZ" altLang="cs-CZ" sz="2000" b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</a:br>
            <a:r>
              <a:rPr lang="cs-CZ" altLang="cs-CZ" sz="1400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/>
            </a:r>
            <a:br>
              <a:rPr lang="cs-CZ" altLang="cs-CZ" sz="1400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</a:br>
            <a:r>
              <a:rPr lang="cs-CZ" altLang="cs-CZ" sz="1400" i="1" dirty="0" smtClean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Ferdinand Hrdlička,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Cíle místních akčních plánů rozvoje vzdělávání: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47085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umožnit vybudování udržitelného systému komunikace mezi aktéry, kteří ovlivňují vzdělávání v území.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vyhledání a podpora místních lídrů a odborníků ve vzdělávání.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vznik partnerství, která napomáhají zkvalitňování vzdělávání zejména v místních mateřských a základních školách, ale také k řízenému rozvoji spolupráce dalších služeb na podporu vzdělávání dětí a mládeže.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podpora prorodinných politik a podpora spolupráce služeb, které se týkají dětí.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otevření partnerské diskuse v území – např. o vzniku svazkových škol.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4" name="Line 7"/>
          <p:cNvSpPr>
            <a:spLocks noChangeShapeType="1"/>
          </p:cNvSpPr>
          <p:nvPr/>
        </p:nvSpPr>
        <p:spPr bwMode="auto">
          <a:xfrm>
            <a:off x="468313" y="1549400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 mohou učitelé/lídři udělat pro zlepšení vzdělávacích výsledků žáků?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47085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Učitelé/lídři jsou nositeli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změny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Ochota více mluvit o učení se než o vyučování. Zaměřují se více na dialog než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monolog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Hodnocení je považováno za důležitou zpětnou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vazbu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Učitelé/lídři věří, že mají zodpovědnost za budování pozitivních vztahů ve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třídách/sborovnách</a:t>
            </a:r>
          </a:p>
          <a:p>
            <a:pPr lvl="1" algn="just">
              <a:defRPr/>
            </a:pPr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Chyba není selhání, ale příležitost k učení se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Vzájemné učení škol a učitelů – peer to peer </a:t>
            </a:r>
            <a:r>
              <a:rPr lang="cs-CZ" alt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learning</a:t>
            </a:r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2" name="Line 7"/>
          <p:cNvSpPr>
            <a:spLocks noChangeShapeType="1"/>
          </p:cNvSpPr>
          <p:nvPr/>
        </p:nvSpPr>
        <p:spPr bwMode="auto">
          <a:xfrm>
            <a:off x="468313" y="1549400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23850" y="1052513"/>
            <a:ext cx="8496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Územní vymezení a principy pro tvorbu místních akčních plánů rozvoje vzdělávání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409342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územím pro zpracování MAP je území v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hranicích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správního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obvodu obce 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 rozšířenou působností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espektuje již vzniklá partnerství a dohody v území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oordinace akcí a dlouhodobá podpora rozvoje spolupráce v oblasti vzdělávání</a:t>
            </a:r>
          </a:p>
          <a:p>
            <a:pPr lvl="1" algn="just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rincipy MAP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 Spolupráce, Zapojení dotčené veřejnosti do plánovacích procesů, Dohody, Otevřenosti, Princip SMART, Udržitelnosti, Partnerství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0" name="Line 7"/>
          <p:cNvSpPr>
            <a:spLocks noChangeShapeType="1"/>
          </p:cNvSpPr>
          <p:nvPr/>
        </p:nvSpPr>
        <p:spPr bwMode="auto">
          <a:xfrm>
            <a:off x="468313" y="1844675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323850" y="1052513"/>
            <a:ext cx="8496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Územní vymezení a principy pro tvorbu místních akčních plánů rozvoje vzdělávací soustavy 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4400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Principy odráží osvědčené postupy vycházející z příkladů dobré praxe, především z komunitního plánování, což je postup, který umožňuje:</a:t>
            </a: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aby se lidé mohli svobodně účastnit rozhodování o důležitých otázkách života společenství,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aby přijímaná usnesení zodpovědných orgánů odrážela vůli a potřeby obyvatel regionu,</a:t>
            </a: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aby plánované kroky a řešení co nejlépe využívaly dostupné zdroje, případně nacházely nové zdroje a přinášely co největší užitek a spokojenost.</a:t>
            </a: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28" name="Line 7"/>
          <p:cNvSpPr>
            <a:spLocks noChangeShapeType="1"/>
          </p:cNvSpPr>
          <p:nvPr/>
        </p:nvSpPr>
        <p:spPr bwMode="auto">
          <a:xfrm>
            <a:off x="468313" y="1844675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395288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Význam místních akčních plánů rozvoje vzdělávání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501675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defRPr/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MAP – významný podklad pro vyhlašování výzev OP VVV </a:t>
            </a:r>
          </a:p>
          <a:p>
            <a:pPr lvl="1" algn="just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 plánovanou spolupráci v území (místní sítě a partnerství)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 plošnou podporu vzdělávání v potřebných tématech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významný podklad pro zpracování šablon pro školy „šitých na míru</a:t>
            </a:r>
            <a:r>
              <a:rPr lang="cs-CZ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defRPr/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MAP – významný podklad pro vyhlašování výzev IROP / OP Praha – pól růstu</a:t>
            </a:r>
          </a:p>
          <a:p>
            <a:pPr lvl="1" algn="just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koordinace investičních akcí a podpora koncentrace a řízení efektivního využití investic v území. V OP PPR i IROP je v oblasti základního školství soulad s akčními plány rozvoje vzdělávání specifickým kritériem přijatelnosti.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6" name="Line 7"/>
          <p:cNvSpPr>
            <a:spLocks noChangeShapeType="1"/>
          </p:cNvSpPr>
          <p:nvPr/>
        </p:nvSpPr>
        <p:spPr bwMode="auto">
          <a:xfrm>
            <a:off x="468313" y="1628775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Identifikace výzvy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323850" y="1484313"/>
            <a:ext cx="8496300" cy="50165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PO3</a:t>
            </a:r>
          </a:p>
          <a:p>
            <a:pPr marL="800100" lvl="1" indent="-3429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Průběžná výzva</a:t>
            </a:r>
          </a:p>
          <a:p>
            <a:pPr marL="800100" lvl="1" indent="-3429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Vyhlášení – 8. 9. 2015</a:t>
            </a:r>
          </a:p>
          <a:p>
            <a:pPr marL="800100" lvl="1" indent="-3429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Datum zahájení příjmu žádostí o podporu: </a:t>
            </a: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26. 10. 2015</a:t>
            </a:r>
          </a:p>
          <a:p>
            <a:pPr marL="800100" lvl="1" indent="-3429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Příjem žádostí o podporu: průběžně maximálně do </a:t>
            </a: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31. 12. 2016</a:t>
            </a:r>
          </a:p>
          <a:p>
            <a:pPr marL="800100" lvl="1" indent="-3429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Ukončení realizace projektů – 31. 10. 2018 </a:t>
            </a:r>
          </a:p>
          <a:p>
            <a:pPr marL="800100" lvl="1" indent="-3429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Alokace – </a:t>
            </a: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630 000 000 Kč </a:t>
            </a:r>
          </a:p>
          <a:p>
            <a:pPr marL="800100" lvl="1" indent="-3429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Min. výše způsobilých výdajů – 0,5 mil. Kč </a:t>
            </a:r>
          </a:p>
          <a:p>
            <a:pPr marL="800100" lvl="1" indent="-342900" algn="just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Max. výše způsobilých výdajů – 6 mil. Kč</a:t>
            </a:r>
          </a:p>
          <a:p>
            <a:pPr lvl="1" algn="just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4" name="Line 7"/>
          <p:cNvSpPr>
            <a:spLocks noChangeShapeType="1"/>
          </p:cNvSpPr>
          <p:nvPr/>
        </p:nvSpPr>
        <p:spPr bwMode="auto">
          <a:xfrm>
            <a:off x="323850" y="1549400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395288" y="1065213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Povinná opatření místních akčních plánů rozvoje vzdělávání</a:t>
            </a:r>
          </a:p>
        </p:txBody>
      </p:sp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Předškolní vzdělávání a péče: dostupnost – inkluze – kvalita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Čtenářská a matematická gramotnost v základním vzdělávání</a:t>
            </a:r>
          </a:p>
          <a:p>
            <a:pPr lvl="1" algn="just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Inkluzivní vzdělávání a podpora dětí a žáků ohrožených školním neúspěchem</a:t>
            </a:r>
          </a:p>
          <a:p>
            <a:pPr marL="457200" lvl="1" indent="0" algn="just">
              <a:defRPr/>
            </a:pPr>
            <a:endParaRPr lang="cs-CZ" altLang="cs-CZ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defRPr/>
            </a:pPr>
            <a:endParaRPr lang="cs-CZ" altLang="cs-CZ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Rozvoj podnikavosti a iniciativy dětí a žáků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Rozvoj kompetencí dětí a žáků o oblasti vědy a technologií – polytechnické vzdělávání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Kariérové poradenství v základních školách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2" name="Line 7"/>
          <p:cNvSpPr>
            <a:spLocks noChangeShapeType="1"/>
          </p:cNvSpPr>
          <p:nvPr/>
        </p:nvSpPr>
        <p:spPr bwMode="auto">
          <a:xfrm>
            <a:off x="468313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395288" y="37163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Doporučená opatření MAP: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395288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Průřezová a volitelná opatření MAP:</a:t>
            </a:r>
          </a:p>
        </p:txBody>
      </p:sp>
      <p:sp>
        <p:nvSpPr>
          <p:cNvPr id="34819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Rozvoj digitálních kompetencí dětí a žáků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Rozvoj kompetencí dětí a žáků pro aktivní používání cizího jazyka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Rozvoj sociálních a občanských kompetencí dětí a žáků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Rozvoj kulturního povědomí a vyjádření dětí a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žáků</a:t>
            </a:r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Investice do rozvoje kapacit základních škol</a:t>
            </a:r>
          </a:p>
          <a:p>
            <a:pPr lvl="1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Aktivity související se vzděláváním mimo OP VVV a IROP</a:t>
            </a:r>
          </a:p>
          <a:p>
            <a:pPr lvl="1"/>
            <a:endParaRPr lang="cs-CZ" altLang="cs-CZ" sz="2000" dirty="0">
              <a:latin typeface="Calibri" panose="020F0502020204030204" pitchFamily="34" charset="0"/>
            </a:endParaRPr>
          </a:p>
          <a:p>
            <a:pPr lvl="1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Úrovně zpracování MAP</a:t>
            </a:r>
          </a:p>
        </p:txBody>
      </p:sp>
      <p:sp>
        <p:nvSpPr>
          <p:cNvPr id="36867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68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69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cs-CZ" altLang="cs-CZ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b="1">
                <a:latin typeface="Calibri" panose="020F0502020204030204" pitchFamily="34" charset="0"/>
                <a:cs typeface="Calibri" panose="020F0502020204030204" pitchFamily="34" charset="0"/>
              </a:rPr>
              <a:t>1) Úroveň budování spolupráce, vzájemného poznávání a společného vzdělávání vedení škol, učitelů a ostatních odborníků a pracovníků ve vzdělávání (preMAP).</a:t>
            </a:r>
          </a:p>
          <a:p>
            <a:pPr eaLnBrk="1" hangingPunct="1"/>
            <a:endParaRPr lang="cs-CZ" altLang="cs-CZ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Minimální rozpočet na projekt: 0,5 mil. Kč</a:t>
            </a:r>
          </a:p>
          <a:p>
            <a:pPr eaLnBrk="1" hangingPunct="1"/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Maximální rozpočet na projekt: 1 mil. Kč</a:t>
            </a:r>
          </a:p>
          <a:p>
            <a:pPr eaLnBrk="1" hangingPunct="1"/>
            <a:endParaRPr lang="cs-CZ" altLang="cs-CZ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b="1">
                <a:latin typeface="Calibri" panose="020F0502020204030204" pitchFamily="34" charset="0"/>
                <a:cs typeface="Calibri" panose="020F0502020204030204" pitchFamily="34" charset="0"/>
              </a:rPr>
              <a:t>2) Úroveň společného plánování (MAP)</a:t>
            </a:r>
          </a:p>
          <a:p>
            <a:pPr eaLnBrk="1" hangingPunct="1"/>
            <a:endParaRPr lang="cs-CZ" altLang="cs-CZ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Minimální rozpočet na projekt: 1 mil. Kč</a:t>
            </a:r>
          </a:p>
          <a:p>
            <a:pPr eaLnBrk="1" hangingPunct="1"/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Maximální rozpočet na projekt: 4 mil. Kč</a:t>
            </a:r>
          </a:p>
          <a:p>
            <a:pPr eaLnBrk="1" hangingPunct="1"/>
            <a:endParaRPr lang="cs-CZ" altLang="cs-CZ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b="1">
                <a:latin typeface="Calibri" panose="020F0502020204030204" pitchFamily="34" charset="0"/>
                <a:cs typeface="Calibri" panose="020F0502020204030204" pitchFamily="34" charset="0"/>
              </a:rPr>
              <a:t>3) Úroveň realizace již předchozího MAP a plánování nového MAP (MAP+). </a:t>
            </a:r>
          </a:p>
          <a:p>
            <a:pPr eaLnBrk="1" hangingPunct="1"/>
            <a:endParaRPr lang="cs-CZ" altLang="cs-CZ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Minimální rozpočet na projekt: 1 mil. Kč</a:t>
            </a:r>
          </a:p>
          <a:p>
            <a:pPr eaLnBrk="1" hangingPunct="1"/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Maximální rozpočet na projekt: 6 mil. Kč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Úrovně zpracování MAP</a:t>
            </a:r>
          </a:p>
        </p:txBody>
      </p:sp>
      <p:sp>
        <p:nvSpPr>
          <p:cNvPr id="38915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6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3850" y="1844675"/>
          <a:ext cx="8532813" cy="4243388"/>
        </p:xfrm>
        <a:graphic>
          <a:graphicData uri="http://schemas.openxmlformats.org/drawingml/2006/table">
            <a:tbl>
              <a:tblPr/>
              <a:tblGrid>
                <a:gridCol w="2133600"/>
                <a:gridCol w="2132013"/>
                <a:gridCol w="2133600"/>
                <a:gridCol w="2133600"/>
              </a:tblGrid>
              <a:tr h="431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91444" marR="91444" marT="45710" marB="4571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preMAP</a:t>
                      </a: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MAP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MAP+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Úroveň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Zjednodušená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Základní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Pokročilá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6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Hlavní cíl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Posílit vazby v místním partnerství aktérů v oblasti vzdělávání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Shodnout se na prioritách v oblasti vzdělávání a připravit akční plán aktivit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Realizovat naplánované aktivity, kontinuálně rozvíjet akční plánování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Převažující obsah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Stáže, workshopy, prezentace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Kulaté stoly, pracovní skupiny, setkávání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Vzdělávací aktivity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Hlavní výstup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Strategický rámec MAP a priority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Akční plán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300">
                          <a:solidFill>
                            <a:srgbClr val="5F5F5F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Evaluace akčního plánu a jeho aktualizace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MAP v kontextu OP VVV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Prioritní osa 3 je postavena na základní tezi, že klíčovým článkem kvality škol jsou motivovaní a kompetentní učitelé a ředitelé (Strategie 2020). </a:t>
            </a:r>
          </a:p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Systémový přístup pro mateřské a základní školy shrnujeme pod tzv. akci KLIMA. Cílem akce KLIMA je rozvíjet ve školách motivující kulturu zaměřenou na maximální úspěch pro každého žáka a každého učitele a na trvalý pedagogický rozvoj celé školy. </a:t>
            </a:r>
          </a:p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Filozofií akce KLIMA je omezený počet vzdělávacích cílů vzájemně propojených a sladěných v soustavě projektů a výzev - realizace místních akčních plánů je součástí.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8" name="Line 7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559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Aktivita 0 - Příprava: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563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Tx/>
              <a:buAutoNum type="arabicPeriod"/>
            </a:pP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Diskuze v území</a:t>
            </a:r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výstupem žadatel</a:t>
            </a:r>
          </a:p>
          <a:p>
            <a:pPr algn="just" eaLnBrk="1" hangingPunct="1">
              <a:buFont typeface="+mj-lt"/>
              <a:buAutoNum type="arabicPeriod"/>
            </a:pPr>
            <a:endParaRPr lang="cs-CZ" alt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buFontTx/>
              <a:buAutoNum type="arabicPeriod"/>
            </a:pP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Stanovisko RSK –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vymezení území dopadu realizace projektu a určení žadatele za dané území</a:t>
            </a:r>
          </a:p>
          <a:p>
            <a:pPr algn="just" eaLnBrk="1" hangingPunct="1">
              <a:buFont typeface="+mj-lt"/>
              <a:buAutoNum type="arabicPeriod"/>
            </a:pPr>
            <a:endParaRPr lang="cs-CZ" alt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buFontTx/>
              <a:buAutoNum type="arabicPeriod"/>
            </a:pP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Oslovení všech zřizovatelů s ředitelů škol (dle RED-IZO) s žádostí o spolupráci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– dokládá se čestným prohlášením v žádosti o podporu</a:t>
            </a:r>
          </a:p>
          <a:p>
            <a:pPr algn="just" eaLnBrk="1" hangingPunct="1">
              <a:buFont typeface="+mj-lt"/>
              <a:buAutoNum type="arabicPeriod"/>
            </a:pPr>
            <a:endParaRPr lang="cs-CZ" alt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buFontTx/>
              <a:buAutoNum type="arabicPeriod"/>
            </a:pP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Zapojení minimálního procenta zřizovatelů a ředitelů škol (dle RED-IZO) podle typu žadatele –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příloha žádosti o podporu</a:t>
            </a:r>
          </a:p>
          <a:p>
            <a:pPr lvl="0" algn="just" eaLnBrk="1" hangingPunct="1">
              <a:buFontTx/>
              <a:buAutoNum type="arabicPeriod"/>
            </a:pPr>
            <a:endParaRPr lang="cs-CZ" alt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 eaLnBrk="1" hangingPunct="1">
              <a:buFont typeface="+mj-lt"/>
              <a:buAutoNum type="alphaLcParenR"/>
            </a:pP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žadatel ORP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musí být deklarováno zapojení zástupců minimálně 70% škol (podle RED IZO), které jsou zřizovány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ORP a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zároveň alespoň 70% škol, které zřizují jiní zřizovatelé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než ORP</a:t>
            </a:r>
          </a:p>
          <a:p>
            <a:pPr lvl="1" indent="-342900" algn="just" eaLnBrk="1" hangingPunct="1">
              <a:buFont typeface="+mj-lt"/>
              <a:buAutoNum type="alphaLcParenR"/>
            </a:pP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-342900" algn="just" eaLnBrk="1" hangingPunct="1">
              <a:buFont typeface="+mj-lt"/>
              <a:buAutoNum type="alphaLcParenR"/>
            </a:pP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ostatní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musí být deklarováno zapojení zástupců minimálně 70% škol (podle RED IZO) zřizovaných v území správního obvodu obce s rozšířenou působností </a:t>
            </a:r>
            <a:endParaRPr lang="cs-CZ" alt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Povinné aktivity projektu:</a:t>
            </a: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4552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endParaRPr lang="cs-CZ" alt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AutoNum type="arabicPeriod"/>
            </a:pP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Akční </a:t>
            </a:r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plánování</a:t>
            </a: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eaLnBrk="1" hangingPunct="1"/>
            <a:endParaRPr lang="cs-CZ" alt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pro projekty </a:t>
            </a:r>
            <a:r>
              <a:rPr lang="cs-CZ" alt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preMAP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 je povinná pouze realizace a dokončení </a:t>
            </a:r>
            <a:r>
              <a:rPr lang="cs-CZ" alt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podaktivity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a) Rozvoj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partnerství -  Řídící výbor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b) Dohoda o prioritách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- vytvoření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Strategického rámce MAP do roku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2023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c) Budování znalostních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kapacit 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eaLnBrk="1" hangingPunct="1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pro projekty MAP a MAP+ je povinná realizace a dokončení </a:t>
            </a:r>
            <a:r>
              <a:rPr lang="cs-CZ" alt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podaktivity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130000"/>
              </a:lnSpc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Rozvoj partnerství – Řídící výbor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b) Dohoda o prioritách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- vytvoření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Strategického rámce MAP do roku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2023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c) Akční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plánování – vytvoření Místního akčního plánu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d) Budování znalostních kapacit</a:t>
            </a: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Povinné aktivity projektu:</a:t>
            </a: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67544" y="1556792"/>
            <a:ext cx="8351837" cy="430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2. Realizace –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uznatelná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aktivita pouze pro projekty MAP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3. Evaluace –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povinná pro všechny projekty, jejímž cílem je vyhodnotit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úspěšnost</a:t>
            </a:r>
          </a:p>
          <a:p>
            <a:pPr eaLnBrk="1" hangingPunct="1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   procesů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, výsledků a dopadů ročního akčního plánu, a stanovení dalších kroků MAP</a:t>
            </a:r>
          </a:p>
          <a:p>
            <a:pPr eaLnBrk="1" hangingPunct="1"/>
            <a:endParaRPr lang="cs-CZ" alt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4. Řízení MAP – povinná pro všechny </a:t>
            </a: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projekty –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implementační struktura k řízení MAP</a:t>
            </a:r>
          </a:p>
          <a:p>
            <a:pPr lvl="1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Identifikace dotčené veřejnosti</a:t>
            </a:r>
          </a:p>
          <a:p>
            <a:pPr lvl="1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Základní struktura partnerství</a:t>
            </a:r>
          </a:p>
          <a:p>
            <a:pPr lvl="1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Komunikační strategie – zapojení dotčené veřejnosti</a:t>
            </a:r>
          </a:p>
          <a:p>
            <a:pPr lvl="1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Popis fungování MAP</a:t>
            </a:r>
          </a:p>
          <a:p>
            <a:pPr eaLnBrk="1" hangingPunct="1"/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5. Řízení projektu – povinná pro všechny projekty, </a:t>
            </a:r>
          </a:p>
          <a:p>
            <a:pPr lvl="1" eaLnBrk="1" hangingPunct="1"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žadatel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uvede popis realizačního 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týmu a způsobu řízení projektu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944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Struktura MAP:</a:t>
            </a:r>
          </a:p>
        </p:txBody>
      </p:sp>
      <p:sp>
        <p:nvSpPr>
          <p:cNvPr id="43011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2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13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cs-CZ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4" name="Rectangle 1"/>
          <p:cNvSpPr>
            <a:spLocks noChangeArrowheads="1"/>
          </p:cNvSpPr>
          <p:nvPr/>
        </p:nvSpPr>
        <p:spPr bwMode="auto">
          <a:xfrm>
            <a:off x="395288" y="1720850"/>
            <a:ext cx="8208962" cy="402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 Light" panose="020F0302020204030204" pitchFamily="34" charset="0"/>
              <a:buAutoNum type="arabicParenR"/>
            </a:pPr>
            <a:r>
              <a:rPr lang="cs-CZ" altLang="cs-CZ" b="1">
                <a:latin typeface="Calibri" panose="020F0502020204030204" pitchFamily="34" charset="0"/>
                <a:cs typeface="Calibri" panose="020F0502020204030204" pitchFamily="34" charset="0"/>
              </a:rPr>
              <a:t>Analytická část</a:t>
            </a:r>
            <a:endParaRPr lang="cs-CZ" altLang="cs-CZ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Calibri Light" panose="020F0302020204030204" pitchFamily="34" charset="0"/>
              <a:buAutoNum type="arabicParenR"/>
            </a:pPr>
            <a:endParaRPr lang="cs-CZ" altLang="cs-CZ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Calibri Light" panose="020F0302020204030204" pitchFamily="34" charset="0"/>
              <a:buAutoNum type="arabicParenR"/>
            </a:pPr>
            <a:r>
              <a:rPr lang="cs-CZ" altLang="cs-CZ" b="1">
                <a:latin typeface="Calibri" panose="020F0502020204030204" pitchFamily="34" charset="0"/>
                <a:cs typeface="Calibri" panose="020F0502020204030204" pitchFamily="34" charset="0"/>
              </a:rPr>
              <a:t>Strategický rámec MAP</a:t>
            </a:r>
            <a:endParaRPr lang="cs-CZ" altLang="cs-CZ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Calibri Light" panose="020F0302020204030204" pitchFamily="34" charset="0"/>
              <a:buAutoNum type="arabicParenR"/>
            </a:pPr>
            <a:endParaRPr lang="cs-CZ" altLang="cs-CZ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Calibri Light" panose="020F0302020204030204" pitchFamily="34" charset="0"/>
              <a:buAutoNum type="arabicParenR"/>
            </a:pPr>
            <a:r>
              <a:rPr lang="cs-CZ" altLang="cs-CZ" b="1">
                <a:latin typeface="Calibri" panose="020F0502020204030204" pitchFamily="34" charset="0"/>
                <a:cs typeface="Calibri" panose="020F0502020204030204" pitchFamily="34" charset="0"/>
              </a:rPr>
              <a:t>Opatření</a:t>
            </a:r>
            <a:endParaRPr lang="cs-CZ" altLang="cs-CZ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cs-CZ" altLang="cs-CZ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u="sng">
                <a:latin typeface="Calibri" panose="020F0502020204030204" pitchFamily="34" charset="0"/>
                <a:cs typeface="Calibri" panose="020F0502020204030204" pitchFamily="34" charset="0"/>
              </a:rPr>
              <a:t>Opatření bude zpracováno v následující struktuře</a:t>
            </a:r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cs-CZ" altLang="cs-CZ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Odůvodnění výběru opatření na základě místní analýzy</a:t>
            </a:r>
          </a:p>
          <a:p>
            <a:pPr eaLnBrk="1" hangingPunct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Cíl opatření: čeho chceme dosáhnout v tomto opatření</a:t>
            </a:r>
          </a:p>
          <a:p>
            <a:pPr eaLnBrk="1" hangingPunct="1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Popis kroků k naplnění cíle – aktivity</a:t>
            </a:r>
          </a:p>
          <a:p>
            <a:pPr eaLnBrk="1" hangingPunct="1"/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	Aktivity jednotlivých škol – jaké aktivity poběží ve školách</a:t>
            </a:r>
          </a:p>
          <a:p>
            <a:pPr eaLnBrk="1" hangingPunct="1"/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	Aktivity spolupráce – jaké aktivity je nutné dělat ve spolupráci</a:t>
            </a:r>
          </a:p>
          <a:p>
            <a:pPr eaLnBrk="1" hangingPunct="1"/>
            <a:r>
              <a:rPr lang="cs-CZ" altLang="cs-CZ">
                <a:latin typeface="Calibri" panose="020F0502020204030204" pitchFamily="34" charset="0"/>
                <a:cs typeface="Calibri" panose="020F0502020204030204" pitchFamily="34" charset="0"/>
              </a:rPr>
              <a:t>	Infrastruktura – jaká infrastruktura je potřebná k realizaci aktivit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Financování opatření v Místním akčním plánu: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1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2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13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cs-CZ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919268271"/>
              </p:ext>
            </p:extLst>
          </p:nvPr>
        </p:nvGraphicFramePr>
        <p:xfrm>
          <a:off x="611560" y="1916832"/>
          <a:ext cx="7704856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3099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Zjednodušené projekty OP VVV pro </a:t>
            </a: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MŠ </a:t>
            </a:r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– jednotkové náklady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5106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Tx/>
              <a:buAutoNum type="arabicPeriod"/>
            </a:pPr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Osobnostně sociální a profesní rozvoj pedagogů M</a:t>
            </a: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Š</a:t>
            </a:r>
          </a:p>
          <a:p>
            <a:pPr lvl="1" algn="just" eaLnBrk="1" hangingPunct="1"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Vzdělávání pedagogických pracovníků</a:t>
            </a:r>
          </a:p>
          <a:p>
            <a:pPr marL="457200" lvl="1" indent="0" algn="just" eaLnBrk="1" hangingPunct="1"/>
            <a:endParaRPr lang="cs-CZ" alt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buFontTx/>
              <a:buAutoNum type="arabicPeriod"/>
            </a:pPr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Personální podpora M</a:t>
            </a: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Š</a:t>
            </a:r>
          </a:p>
          <a:p>
            <a:pPr lvl="1" algn="just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Chůva</a:t>
            </a:r>
          </a:p>
          <a:p>
            <a:pPr lvl="1" algn="just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Školní speciální pedagog/školní psycholog</a:t>
            </a:r>
          </a:p>
          <a:p>
            <a:pPr lvl="1" algn="just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Sociální pedagog</a:t>
            </a:r>
          </a:p>
          <a:p>
            <a:pPr lvl="1" algn="just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Asistent pedagoga</a:t>
            </a:r>
          </a:p>
          <a:p>
            <a:pPr algn="just" eaLnBrk="1" hangingPunct="1">
              <a:buFontTx/>
              <a:buAutoNum type="arabicPeriod"/>
            </a:pPr>
            <a:endParaRPr lang="cs-CZ" alt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buFontTx/>
              <a:buAutoNum type="arabicPeriod"/>
            </a:pP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Usnad</a:t>
            </a: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ňování přechodu dětí z MŠ do ZŠ</a:t>
            </a:r>
            <a:endParaRPr lang="cs-CZ" alt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Tematická setkávání a spolupráce s rodiči</a:t>
            </a:r>
          </a:p>
          <a:p>
            <a:pPr lvl="1" algn="just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Prevence logopedických vad a problémů komunikačních schopností</a:t>
            </a:r>
          </a:p>
          <a:p>
            <a:pPr lvl="1" algn="just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Individualizace vzdělávání v MŠ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232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Zjednodušené projekty OP VVV pro ZŠ – jednotkové náklady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Line 7"/>
          <p:cNvSpPr>
            <a:spLocks noChangeShapeType="1"/>
          </p:cNvSpPr>
          <p:nvPr/>
        </p:nvSpPr>
        <p:spPr bwMode="auto">
          <a:xfrm>
            <a:off x="395288" y="15573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65" name="Rectangle 2"/>
          <p:cNvSpPr>
            <a:spLocks noChangeArrowheads="1"/>
          </p:cNvSpPr>
          <p:nvPr/>
        </p:nvSpPr>
        <p:spPr bwMode="auto">
          <a:xfrm>
            <a:off x="468313" y="1628775"/>
            <a:ext cx="8351837" cy="557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Tx/>
              <a:buAutoNum type="arabicPeriod"/>
            </a:pPr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Osobnostně sociální a profesní rozvoj pedagogů </a:t>
            </a: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ZŠ</a:t>
            </a:r>
          </a:p>
          <a:p>
            <a:pPr lvl="1" algn="just" eaLnBrk="1" hangingPunct="1"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Vzdělávání pedagogických pracovníků</a:t>
            </a:r>
          </a:p>
          <a:p>
            <a:pPr lvl="1" algn="just" eaLnBrk="1" hangingPunct="1">
              <a:buFont typeface="Wingdings" charset="2"/>
              <a:buChar char="Ø"/>
            </a:pPr>
            <a:endParaRPr lang="cs-CZ" alt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buFontTx/>
              <a:buAutoNum type="arabicPeriod"/>
            </a:pPr>
            <a:r>
              <a:rPr lang="cs-CZ" alt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Extrakurikulární</a:t>
            </a:r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rozvojové aktivity </a:t>
            </a: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ZŠ</a:t>
            </a:r>
          </a:p>
          <a:p>
            <a:pPr lvl="1" algn="just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Čtenářský klub</a:t>
            </a:r>
          </a:p>
          <a:p>
            <a:pPr lvl="1" algn="just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Klub matematické logiky</a:t>
            </a:r>
          </a:p>
          <a:p>
            <a:pPr lvl="1" algn="just" eaLnBrk="1" hangingPunct="1">
              <a:buFont typeface="Wingdings" charset="2"/>
              <a:buChar char="Ø"/>
            </a:pPr>
            <a:endParaRPr lang="cs-CZ" alt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buFontTx/>
              <a:buAutoNum type="arabicPeriod"/>
            </a:pPr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Personální podpora </a:t>
            </a: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ZŠ</a:t>
            </a:r>
          </a:p>
          <a:p>
            <a:pPr lvl="1" algn="just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Asistent pedagoga</a:t>
            </a:r>
          </a:p>
          <a:p>
            <a:pPr lvl="1" algn="just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Školní speciální pedagog</a:t>
            </a:r>
          </a:p>
          <a:p>
            <a:pPr lvl="1" algn="just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Školní psycholog</a:t>
            </a:r>
          </a:p>
          <a:p>
            <a:pPr lvl="1" algn="just" eaLnBrk="1" hangingPunct="1">
              <a:lnSpc>
                <a:spcPct val="130000"/>
              </a:lnSpc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Sociální pedagog</a:t>
            </a:r>
          </a:p>
          <a:p>
            <a:pPr algn="just" eaLnBrk="1" hangingPunct="1">
              <a:buFontTx/>
              <a:buAutoNum type="arabicPeriod"/>
            </a:pPr>
            <a:endParaRPr lang="cs-CZ" alt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buFontTx/>
              <a:buAutoNum type="arabicPeriod"/>
            </a:pPr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Spolupráce s rodiči žáků </a:t>
            </a:r>
            <a:r>
              <a:rPr lang="cs-CZ" alt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ZŠ</a:t>
            </a:r>
          </a:p>
          <a:p>
            <a:pPr lvl="1" algn="just" eaLnBrk="1" hangingPunct="1">
              <a:buFont typeface="Wingdings" charset="2"/>
              <a:buChar char="Ø"/>
            </a:pP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Tematická setkávání a spolupráce s rodiči</a:t>
            </a:r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eaLnBrk="1" hangingPunct="1"/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cs-CZ" alt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824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23850" y="977900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KLIMA</a:t>
            </a: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6" name="Line 7"/>
          <p:cNvSpPr>
            <a:spLocks noChangeShapeType="1"/>
          </p:cNvSpPr>
          <p:nvPr/>
        </p:nvSpPr>
        <p:spPr bwMode="auto">
          <a:xfrm>
            <a:off x="468313" y="1484313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pic>
        <p:nvPicPr>
          <p:cNvPr id="8197" name="Obrázek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565400"/>
            <a:ext cx="7200900" cy="374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1"/>
          <p:cNvSpPr>
            <a:spLocks noChangeArrowheads="1"/>
          </p:cNvSpPr>
          <p:nvPr/>
        </p:nvSpPr>
        <p:spPr bwMode="auto">
          <a:xfrm>
            <a:off x="468313" y="1628775"/>
            <a:ext cx="82073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KLIMA je akronym shrnující podstatné složky kvality škol - Kultura učení, </a:t>
            </a:r>
            <a:r>
              <a:rPr lang="cs-CZ" alt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Leadership</a:t>
            </a:r>
            <a:r>
              <a:rPr lang="cs-CZ" altLang="cs-CZ" sz="2000">
                <a:latin typeface="Calibri" panose="020F0502020204030204" pitchFamily="34" charset="0"/>
                <a:cs typeface="Calibri" panose="020F0502020204030204" pitchFamily="34" charset="0"/>
              </a:rPr>
              <a:t>, Inkluze, Metodická podpora učitele (Mentoring), Aktivizující formy učení. </a:t>
            </a:r>
            <a:endParaRPr lang="en-US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323850" y="99218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Typy individuálních projektů</a:t>
            </a:r>
          </a:p>
        </p:txBody>
      </p:sp>
      <p:sp>
        <p:nvSpPr>
          <p:cNvPr id="29699" name="Text Box 6"/>
          <p:cNvSpPr txBox="1">
            <a:spLocks noChangeArrowheads="1"/>
          </p:cNvSpPr>
          <p:nvPr/>
        </p:nvSpPr>
        <p:spPr bwMode="auto">
          <a:xfrm>
            <a:off x="323850" y="1916113"/>
            <a:ext cx="8496300" cy="37861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485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>
              <a:defRPr/>
            </a:pPr>
            <a:endParaRPr lang="cs-CZ" altLang="cs-CZ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Systémové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Ostatní</a:t>
            </a:r>
          </a:p>
          <a:p>
            <a:pPr lvl="2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Koncepční –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podpora projektů navrhujících koncepční řešení problematiky a ověření řešení v praxi</a:t>
            </a:r>
          </a:p>
          <a:p>
            <a:pPr lvl="2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Regionální –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komplexní řešení problematiky v rámci území</a:t>
            </a:r>
          </a:p>
          <a:p>
            <a:pPr lvl="2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Tematické partnerství s sítě –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podpora vytváření partnerství a síťování institucí</a:t>
            </a:r>
          </a:p>
          <a:p>
            <a:pPr lvl="2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Na úrovni individuální instituce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formou zjednodušeného finančního vykazování („Šablony</a:t>
            </a:r>
            <a:r>
              <a:rPr lang="cs-CZ" alt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 algn="just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2" name="Line 7"/>
          <p:cNvSpPr>
            <a:spLocks noChangeShapeType="1"/>
          </p:cNvSpPr>
          <p:nvPr/>
        </p:nvSpPr>
        <p:spPr bwMode="auto">
          <a:xfrm>
            <a:off x="468313" y="1628775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Individuální projekty systémové, </a:t>
            </a:r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KLIMA a strategické dokumenty</a:t>
            </a:r>
          </a:p>
        </p:txBody>
      </p:sp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4" name="Line 7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97" name="Rectangle 1"/>
          <p:cNvSpPr>
            <a:spLocks noChangeArrowheads="1"/>
          </p:cNvSpPr>
          <p:nvPr/>
        </p:nvSpPr>
        <p:spPr bwMode="auto">
          <a:xfrm>
            <a:off x="539750" y="2205038"/>
            <a:ext cx="8135938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defRPr/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Podporovat kvalitní výuku a učitele jako její klíčový předpoklad (Strategie 2020)</a:t>
            </a:r>
          </a:p>
          <a:p>
            <a:pPr algn="just" eaLnBrk="1" hangingPunct="1"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Systémové projekty zajišťují předpoklady pro kvalitní práci škol a školských zařízení</a:t>
            </a:r>
          </a:p>
          <a:p>
            <a:pPr algn="just" eaLnBrk="1" hangingPunct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Paragraf 16 a zavádění podpůrných opatření (vyhláška k paragrafu 16)</a:t>
            </a:r>
          </a:p>
          <a:p>
            <a:pPr marL="342900" indent="-34290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Kariérní systém učitele</a:t>
            </a:r>
          </a:p>
          <a:p>
            <a:pPr marL="342900" indent="-34290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Strategie digitálního vzdělávání</a:t>
            </a:r>
          </a:p>
          <a:p>
            <a:pPr marL="342900" indent="-34290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Akční plán inkluzívního vzdělávání</a:t>
            </a:r>
          </a:p>
          <a:p>
            <a:pPr marL="342900" indent="-342900"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Potřeba koordinovaného přístupu v SVL (+ územní dimenze obecně)</a:t>
            </a:r>
          </a:p>
          <a:p>
            <a:pPr algn="just" eaLnBrk="1" hangingPunct="1">
              <a:defRPr/>
            </a:pPr>
            <a:endParaRPr lang="en-US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>
                <a:latin typeface="Calibri" panose="020F0502020204030204" pitchFamily="34" charset="0"/>
                <a:cs typeface="Calibri" panose="020F0502020204030204" pitchFamily="34" charset="0"/>
              </a:rPr>
              <a:t>MAP v rámci akce KLIMA</a:t>
            </a:r>
          </a:p>
        </p:txBody>
      </p:sp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0" name="Line 7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1" name="Rectangle 1"/>
          <p:cNvSpPr>
            <a:spLocks noChangeArrowheads="1"/>
          </p:cNvSpPr>
          <p:nvPr/>
        </p:nvSpPr>
        <p:spPr bwMode="auto">
          <a:xfrm>
            <a:off x="539750" y="2205038"/>
            <a:ext cx="8135938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Systémové projekty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jsou navrženy tak, aby pokrývaly klíčové oblasti - hodnocení, kariérní systém učitelů a pedagogický </a:t>
            </a:r>
            <a:r>
              <a:rPr lang="cs-CZ" alt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leadership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podpora základních gramotností, podpora dětí a žáků ohrožených školním neúspěchem.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Projekt Strategické řízení a akční plánování ve školách a území bude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také </a:t>
            </a:r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garantem MAP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– podpora místních aktérů a facilitace procesů prostřednictvím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vzdělávání, poradenství a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metodické pomoci.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cs-CZ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Na systémové projekty navazují </a:t>
            </a:r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krajské a místní akční plány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jejichž úkolem je naplnění územní dimenze OP VVV. </a:t>
            </a:r>
            <a:endParaRPr lang="en-US" alt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alt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Přímá spojnice 5"/>
          <p:cNvCxnSpPr/>
          <p:nvPr/>
        </p:nvCxnSpPr>
        <p:spPr>
          <a:xfrm flipH="1">
            <a:off x="1619250" y="1125538"/>
            <a:ext cx="360363" cy="719137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3563938" y="1125538"/>
            <a:ext cx="71437" cy="719137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580063" y="1125538"/>
            <a:ext cx="431800" cy="79057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6732588" y="1125538"/>
            <a:ext cx="792162" cy="79057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1331913" y="2276475"/>
            <a:ext cx="0" cy="82867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>
            <a:endCxn id="21" idx="1"/>
          </p:cNvCxnSpPr>
          <p:nvPr/>
        </p:nvCxnSpPr>
        <p:spPr>
          <a:xfrm>
            <a:off x="2484438" y="2276475"/>
            <a:ext cx="312737" cy="297973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2700338" y="2276475"/>
            <a:ext cx="358775" cy="72072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3995738" y="2276475"/>
            <a:ext cx="720725" cy="165735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>
            <a:endCxn id="23" idx="0"/>
          </p:cNvCxnSpPr>
          <p:nvPr/>
        </p:nvCxnSpPr>
        <p:spPr>
          <a:xfrm>
            <a:off x="4932363" y="2276475"/>
            <a:ext cx="215416" cy="360437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aoblený obdélník 14"/>
          <p:cNvSpPr/>
          <p:nvPr/>
        </p:nvSpPr>
        <p:spPr>
          <a:xfrm>
            <a:off x="971601" y="476250"/>
            <a:ext cx="7560840" cy="7921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4000" dirty="0">
                <a:solidFill>
                  <a:prstClr val="black"/>
                </a:solidFill>
              </a:rPr>
              <a:t>Soustava projektů akce KLIMA</a:t>
            </a:r>
          </a:p>
        </p:txBody>
      </p:sp>
      <p:sp>
        <p:nvSpPr>
          <p:cNvPr id="16" name="Zaoblený obdélník 15"/>
          <p:cNvSpPr/>
          <p:nvPr/>
        </p:nvSpPr>
        <p:spPr>
          <a:xfrm>
            <a:off x="539750" y="1628775"/>
            <a:ext cx="2519363" cy="9001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>
                <a:solidFill>
                  <a:prstClr val="black"/>
                </a:solidFill>
              </a:rPr>
              <a:t>Systémová úroveň IPS a projekty v území</a:t>
            </a:r>
          </a:p>
        </p:txBody>
      </p:sp>
      <p:sp>
        <p:nvSpPr>
          <p:cNvPr id="17" name="Zaoblený obdélník 16"/>
          <p:cNvSpPr/>
          <p:nvPr/>
        </p:nvSpPr>
        <p:spPr>
          <a:xfrm>
            <a:off x="3276600" y="1773238"/>
            <a:ext cx="2303463" cy="6477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>
                <a:solidFill>
                  <a:prstClr val="black"/>
                </a:solidFill>
              </a:rPr>
              <a:t>Koncepční projekty 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5805488" y="1776413"/>
            <a:ext cx="1223962" cy="100806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solidFill>
                  <a:prstClr val="black"/>
                </a:solidFill>
              </a:rPr>
              <a:t>Tematická partnerství a sítě</a:t>
            </a:r>
            <a:endParaRPr lang="cs-CZ" sz="2000" dirty="0">
              <a:solidFill>
                <a:prstClr val="black"/>
              </a:solidFill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7164388" y="1773238"/>
            <a:ext cx="1079500" cy="6477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dirty="0">
                <a:solidFill>
                  <a:prstClr val="black"/>
                </a:solidFill>
              </a:rPr>
              <a:t>Šablony</a:t>
            </a:r>
          </a:p>
        </p:txBody>
      </p:sp>
      <p:sp>
        <p:nvSpPr>
          <p:cNvPr id="20" name="Ovál 19"/>
          <p:cNvSpPr/>
          <p:nvPr/>
        </p:nvSpPr>
        <p:spPr>
          <a:xfrm>
            <a:off x="539750" y="3105150"/>
            <a:ext cx="1944688" cy="190817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>
                <a:solidFill>
                  <a:prstClr val="black"/>
                </a:solidFill>
              </a:rPr>
              <a:t>Kariérní systém;</a:t>
            </a:r>
          </a:p>
          <a:p>
            <a:pPr algn="ctr"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KIPR; </a:t>
            </a:r>
            <a:r>
              <a:rPr lang="cs-CZ" sz="1400" dirty="0">
                <a:solidFill>
                  <a:prstClr val="black"/>
                </a:solidFill>
              </a:rPr>
              <a:t>Komplexní systém hodnocení;</a:t>
            </a:r>
          </a:p>
          <a:p>
            <a:pPr algn="ctr">
              <a:defRPr/>
            </a:pPr>
            <a:r>
              <a:rPr lang="cs-CZ" sz="1200" i="1" dirty="0">
                <a:solidFill>
                  <a:prstClr val="black"/>
                </a:solidFill>
              </a:rPr>
              <a:t>Institucionální výchova</a:t>
            </a:r>
          </a:p>
        </p:txBody>
      </p:sp>
      <p:sp>
        <p:nvSpPr>
          <p:cNvPr id="21" name="Ovál 20"/>
          <p:cNvSpPr/>
          <p:nvPr/>
        </p:nvSpPr>
        <p:spPr>
          <a:xfrm>
            <a:off x="2592388" y="5013325"/>
            <a:ext cx="1403350" cy="165576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KPSVL</a:t>
            </a:r>
          </a:p>
          <a:p>
            <a:pPr algn="ctr">
              <a:defRPr/>
            </a:pPr>
            <a:endParaRPr lang="cs-CZ" sz="1400" dirty="0">
              <a:solidFill>
                <a:prstClr val="black"/>
              </a:solidFill>
            </a:endParaRPr>
          </a:p>
          <a:p>
            <a:pPr algn="ctr">
              <a:defRPr/>
            </a:pPr>
            <a:r>
              <a:rPr lang="cs-CZ" sz="1400" dirty="0">
                <a:solidFill>
                  <a:prstClr val="black"/>
                </a:solidFill>
              </a:rPr>
              <a:t>KAP MAP </a:t>
            </a:r>
          </a:p>
        </p:txBody>
      </p:sp>
      <p:sp>
        <p:nvSpPr>
          <p:cNvPr id="22" name="Ovál 21"/>
          <p:cNvSpPr/>
          <p:nvPr/>
        </p:nvSpPr>
        <p:spPr>
          <a:xfrm>
            <a:off x="2700338" y="2781300"/>
            <a:ext cx="1727646" cy="180022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Strategické řízení a akční plánování </a:t>
            </a:r>
            <a:r>
              <a:rPr lang="cs-CZ" sz="1400" dirty="0">
                <a:solidFill>
                  <a:prstClr val="black"/>
                </a:solidFill>
              </a:rPr>
              <a:t>ve školách i v území; Podpora gramotností; 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4643438" y="2636912"/>
            <a:ext cx="1008682" cy="10081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>
                <a:solidFill>
                  <a:prstClr val="black"/>
                </a:solidFill>
              </a:rPr>
              <a:t>Témata pro </a:t>
            </a:r>
            <a:r>
              <a:rPr lang="cs-CZ" sz="1400" dirty="0" smtClean="0">
                <a:solidFill>
                  <a:prstClr val="black"/>
                </a:solidFill>
              </a:rPr>
              <a:t>MŠ - didaktiky</a:t>
            </a:r>
            <a:endParaRPr lang="cs-CZ" sz="1400" dirty="0">
              <a:solidFill>
                <a:prstClr val="black"/>
              </a:solidFill>
            </a:endParaRPr>
          </a:p>
        </p:txBody>
      </p:sp>
      <p:sp>
        <p:nvSpPr>
          <p:cNvPr id="24" name="Zaoblený obdélník 23"/>
          <p:cNvSpPr/>
          <p:nvPr/>
        </p:nvSpPr>
        <p:spPr>
          <a:xfrm>
            <a:off x="4643438" y="3752850"/>
            <a:ext cx="936625" cy="97229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>
                <a:solidFill>
                  <a:prstClr val="black"/>
                </a:solidFill>
              </a:rPr>
              <a:t>Témata pro </a:t>
            </a:r>
            <a:r>
              <a:rPr lang="cs-CZ" sz="1400" dirty="0" smtClean="0">
                <a:solidFill>
                  <a:prstClr val="black"/>
                </a:solidFill>
              </a:rPr>
              <a:t>ZŠ – oborové didaktiky</a:t>
            </a:r>
            <a:endParaRPr lang="cs-CZ" sz="1400" dirty="0">
              <a:solidFill>
                <a:prstClr val="black"/>
              </a:solidFill>
            </a:endParaRPr>
          </a:p>
        </p:txBody>
      </p:sp>
      <p:sp>
        <p:nvSpPr>
          <p:cNvPr id="25" name="Ovál 24"/>
          <p:cNvSpPr/>
          <p:nvPr/>
        </p:nvSpPr>
        <p:spPr>
          <a:xfrm>
            <a:off x="6084888" y="4149725"/>
            <a:ext cx="647700" cy="57467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26" name="Ovál 25"/>
          <p:cNvSpPr/>
          <p:nvPr/>
        </p:nvSpPr>
        <p:spPr>
          <a:xfrm>
            <a:off x="7127875" y="3429000"/>
            <a:ext cx="576263" cy="5048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7704138" y="4437063"/>
            <a:ext cx="323850" cy="28733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28" name="Ovál 27"/>
          <p:cNvSpPr/>
          <p:nvPr/>
        </p:nvSpPr>
        <p:spPr>
          <a:xfrm>
            <a:off x="6948488" y="4797425"/>
            <a:ext cx="755650" cy="863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Ovál 28"/>
          <p:cNvSpPr/>
          <p:nvPr/>
        </p:nvSpPr>
        <p:spPr>
          <a:xfrm>
            <a:off x="5940425" y="5013325"/>
            <a:ext cx="431800" cy="28733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Ovál 29"/>
          <p:cNvSpPr/>
          <p:nvPr/>
        </p:nvSpPr>
        <p:spPr>
          <a:xfrm>
            <a:off x="7416800" y="2781300"/>
            <a:ext cx="755650" cy="2159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Ovál 30"/>
          <p:cNvSpPr/>
          <p:nvPr/>
        </p:nvSpPr>
        <p:spPr>
          <a:xfrm>
            <a:off x="8027988" y="3357563"/>
            <a:ext cx="215900" cy="2159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2" name="Ovál 31"/>
          <p:cNvSpPr/>
          <p:nvPr/>
        </p:nvSpPr>
        <p:spPr>
          <a:xfrm>
            <a:off x="6948488" y="4149725"/>
            <a:ext cx="377825" cy="4318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5940425" y="5795963"/>
            <a:ext cx="2844800" cy="3698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ctr">
              <a:defRPr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Projekty jednotlivých škol</a:t>
            </a:r>
          </a:p>
        </p:txBody>
      </p:sp>
      <p:cxnSp>
        <p:nvCxnSpPr>
          <p:cNvPr id="34" name="Přímá spojnice 33"/>
          <p:cNvCxnSpPr/>
          <p:nvPr/>
        </p:nvCxnSpPr>
        <p:spPr>
          <a:xfrm>
            <a:off x="6372225" y="2744788"/>
            <a:ext cx="90488" cy="360362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aoblený obdélník 34"/>
          <p:cNvSpPr/>
          <p:nvPr/>
        </p:nvSpPr>
        <p:spPr>
          <a:xfrm>
            <a:off x="5796136" y="2997200"/>
            <a:ext cx="1250777" cy="9358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Budování kapacit, Gramotnosti</a:t>
            </a:r>
            <a:endParaRPr lang="cs-CZ" sz="1400" dirty="0">
              <a:solidFill>
                <a:prstClr val="black"/>
              </a:solidFill>
            </a:endParaRPr>
          </a:p>
        </p:txBody>
      </p:sp>
      <p:sp>
        <p:nvSpPr>
          <p:cNvPr id="36" name="Zaoblený obdélník 35"/>
          <p:cNvSpPr/>
          <p:nvPr/>
        </p:nvSpPr>
        <p:spPr>
          <a:xfrm>
            <a:off x="4140200" y="4797425"/>
            <a:ext cx="1423988" cy="138271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>
                <a:solidFill>
                  <a:prstClr val="black"/>
                </a:solidFill>
              </a:rPr>
              <a:t>Témata pro SŠ</a:t>
            </a:r>
          </a:p>
          <a:p>
            <a:pPr algn="ctr">
              <a:defRPr/>
            </a:pPr>
            <a:r>
              <a:rPr lang="cs-CZ" sz="1400" dirty="0">
                <a:solidFill>
                  <a:prstClr val="black"/>
                </a:solidFill>
              </a:rPr>
              <a:t>SDV</a:t>
            </a:r>
          </a:p>
          <a:p>
            <a:pPr algn="ctr">
              <a:defRPr/>
            </a:pPr>
            <a:endParaRPr lang="cs-CZ" sz="1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23528" y="98072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Kontext strategických dokumentů</a:t>
            </a:r>
            <a:endParaRPr lang="cs-CZ" alt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6" name="Line 7"/>
          <p:cNvSpPr>
            <a:spLocks noChangeShapeType="1"/>
          </p:cNvSpPr>
          <p:nvPr/>
        </p:nvSpPr>
        <p:spPr bwMode="auto">
          <a:xfrm>
            <a:off x="395536" y="1484784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995872212"/>
              </p:ext>
            </p:extLst>
          </p:nvPr>
        </p:nvGraphicFramePr>
        <p:xfrm>
          <a:off x="467544" y="1844824"/>
          <a:ext cx="8097719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38201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AFAFA"/>
            </a:gs>
            <a:gs pos="74001">
              <a:srgbClr val="D7D7D7"/>
            </a:gs>
            <a:gs pos="83000">
              <a:srgbClr val="D7D7D7"/>
            </a:gs>
            <a:gs pos="100000">
              <a:srgbClr val="E4E4E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23850" y="1125538"/>
            <a:ext cx="8496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Přínosy Místních akčních plánů </a:t>
            </a:r>
            <a:r>
              <a:rPr lang="cs-CZ" alt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rozvoje vzdělávání</a:t>
            </a: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323850" y="1700213"/>
            <a:ext cx="84963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Vytvoření dlouhodobého plánu rozvoje vzdělávací soustavy s ohledem na vzdělávací potřeby každého žáka -&gt; </a:t>
            </a:r>
            <a:r>
              <a:rPr lang="cs-CZ" alt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přístup ke kvalitnímu vzdělávání pro každé dítě a žáka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Nastavení spravedlnosti ve vzdělávání s cílem rozvíjet potenciál každého dítěte, žáka a studenta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Aktivní zapojení zřizovatelů do rozvoje vzdělávací soustavy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Spolupráci na základě vytvořené platformy (partnerství) aktérů podílejících se na vzdělávání dětí a žáků – samospráva – škola - NNO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lvl="1">
              <a:defRPr/>
            </a:pPr>
            <a:endParaRPr lang="cs-CZ" alt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6" name="Line 7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50" y="96837"/>
            <a:ext cx="46101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5505</TotalTime>
  <Words>1353</Words>
  <Application>Microsoft Macintosh PowerPoint</Application>
  <PresentationFormat>On-screen Show (4:3)</PresentationFormat>
  <Paragraphs>326</Paragraphs>
  <Slides>26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Motiv Office</vt:lpstr>
      <vt:lpstr>Místní akční plány rozvoje vzdělávání  Ferdinand Hrdlička,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isifa Image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eva</dc:creator>
  <cp:lastModifiedBy>Ferdinand Hrdlička</cp:lastModifiedBy>
  <cp:revision>305</cp:revision>
  <cp:lastPrinted>2015-07-15T07:40:49Z</cp:lastPrinted>
  <dcterms:created xsi:type="dcterms:W3CDTF">2010-05-20T13:55:07Z</dcterms:created>
  <dcterms:modified xsi:type="dcterms:W3CDTF">2015-09-10T05:36:12Z</dcterms:modified>
</cp:coreProperties>
</file>